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5" r:id="rId4"/>
    <p:sldId id="258" r:id="rId5"/>
    <p:sldId id="266" r:id="rId6"/>
    <p:sldId id="259" r:id="rId7"/>
    <p:sldId id="267" r:id="rId8"/>
    <p:sldId id="260" r:id="rId9"/>
    <p:sldId id="268" r:id="rId10"/>
    <p:sldId id="261" r:id="rId11"/>
    <p:sldId id="269" r:id="rId12"/>
    <p:sldId id="262" r:id="rId13"/>
    <p:sldId id="270" r:id="rId14"/>
    <p:sldId id="263" r:id="rId15"/>
    <p:sldId id="264"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6" autoAdjust="0"/>
    <p:restoredTop sz="94660"/>
  </p:normalViewPr>
  <p:slideViewPr>
    <p:cSldViewPr snapToGrid="0">
      <p:cViewPr>
        <p:scale>
          <a:sx n="100" d="100"/>
          <a:sy n="100" d="100"/>
        </p:scale>
        <p:origin x="109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07E669-7451-445E-9B70-AD2DE490383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80B70B5-8CA9-406E-88E5-B13644C84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7E37C7A-5A79-480D-9969-88933196B054}"/>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D022D8F1-2B4D-4C14-B676-F4A9CEFC4BE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539BC7D6-F2B7-425B-8454-97347006EBB0}"/>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194033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D5D23-5C05-436E-95E1-16497788274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7F33E9-CEC6-4242-89B9-3A76A1C8240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157A64-4536-4F94-93DC-24E86572B211}"/>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D6470389-7FEA-42A7-AE5C-0F6807BA823D}"/>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AFF3B5B3-19CD-40D8-984C-1D91D60F0BD7}"/>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248105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1307467-95B7-44EE-80B0-9439B425EB8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4CA58B0-417A-46FE-8001-DDAA3B45424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E0F6A07-213A-4F3A-8585-B5F621A6D9F6}"/>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1813EBEA-15CA-4AF4-819D-E6770AB3AE7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741F6FA9-DD8B-4D40-9904-5C44957D80C6}"/>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117097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61BC76-706F-4CDA-B068-0DDC768FDC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CB5054F-BE65-4C85-8D55-6315C7F4AB6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7F8509-4F9A-4A1D-B002-0E06EEE71521}"/>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5414B620-0B2E-4483-A754-04557E714CC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5BA6798F-8532-4F6E-B857-AABBA6FAB385}"/>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114022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C28C5-D1C8-47AD-AFA0-756817872C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ACDD9D1-FCBB-4D7A-A59A-544691F8CC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4A81150-2B47-4A21-BCDD-3E720D4ADBB3}"/>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F9E166D0-C1F7-4E4C-A244-893A01E56D8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1D5EB48A-3B2A-435E-85DE-66900F548149}"/>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286520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7CDC7-67D7-4D60-AE73-822D2226ED7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9BAF028-C68B-4A50-9181-7A3A5CFAB95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BDFD7F4-398C-4891-8CFB-71D49385BD2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B55C2E-E307-482F-85B8-28AA7A38B9CA}"/>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6" name="Espace réservé du pied de page 5">
            <a:extLst>
              <a:ext uri="{FF2B5EF4-FFF2-40B4-BE49-F238E27FC236}">
                <a16:creationId xmlns:a16="http://schemas.microsoft.com/office/drawing/2014/main" id="{A221D7EE-1557-4798-AD55-27909D3DF956}"/>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492CBC6-ED98-4889-AF8B-404C463BD72B}"/>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354396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6EF4F-D51D-49CD-984B-118F439C412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1737778-051F-4DED-B8E6-B694218693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BD3B953-672E-40D9-B665-68932569282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DAD0642-6370-4B05-AAE3-DD7A78AD4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06ECE54-5013-448F-A0AD-B6795D55AB0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162B419-065B-45E3-92EE-6D08504E76EC}"/>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8" name="Espace réservé du pied de page 7">
            <a:extLst>
              <a:ext uri="{FF2B5EF4-FFF2-40B4-BE49-F238E27FC236}">
                <a16:creationId xmlns:a16="http://schemas.microsoft.com/office/drawing/2014/main" id="{4B3980B6-7CA0-460C-B954-014AF87962A0}"/>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FE15E645-6F9C-4408-9AD1-F55633BDCFDA}"/>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271816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05850-9E91-4BD9-AB13-D535F50034C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F0179B1-C066-44C0-BFE7-8888771934E1}"/>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4" name="Espace réservé du pied de page 3">
            <a:extLst>
              <a:ext uri="{FF2B5EF4-FFF2-40B4-BE49-F238E27FC236}">
                <a16:creationId xmlns:a16="http://schemas.microsoft.com/office/drawing/2014/main" id="{9335B27B-ECAA-4689-8A9E-35D78E870132}"/>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F7AD4AAB-0062-4773-A0FF-4C6A48BDC3AA}"/>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1477752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AA4F2BF-3608-474D-9DD9-D42103733572}"/>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3" name="Espace réservé du pied de page 2">
            <a:extLst>
              <a:ext uri="{FF2B5EF4-FFF2-40B4-BE49-F238E27FC236}">
                <a16:creationId xmlns:a16="http://schemas.microsoft.com/office/drawing/2014/main" id="{17FFF525-592F-407D-AAD5-7885D7801B5D}"/>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C43645B-33E1-4776-AB66-CDD6482C7160}"/>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3310366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9F6D5-CF9C-4DE7-BFB7-D6FB57A8DEE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7A758CD-17BC-43F6-B0E7-9B7ABEA5E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4C84E79-DE09-443D-96C3-3307B6589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8FCF90B-14DD-424C-A786-298681B836B9}"/>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6" name="Espace réservé du pied de page 5">
            <a:extLst>
              <a:ext uri="{FF2B5EF4-FFF2-40B4-BE49-F238E27FC236}">
                <a16:creationId xmlns:a16="http://schemas.microsoft.com/office/drawing/2014/main" id="{5153A456-2217-45A3-8B39-8C3F3CB3192F}"/>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F5E96C7-7FFE-4452-85D3-F50B20A07104}"/>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43076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49BD97-3522-4CD2-A05C-3E9F1E540C3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E3846AE-8F40-4B26-A284-B6C747E126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3D0BEB76-182B-471D-A4C7-A3D1FD5E8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77609-2C51-493D-8FED-E13A5347D8A2}"/>
              </a:ext>
            </a:extLst>
          </p:cNvPr>
          <p:cNvSpPr>
            <a:spLocks noGrp="1"/>
          </p:cNvSpPr>
          <p:nvPr>
            <p:ph type="dt" sz="half" idx="10"/>
          </p:nvPr>
        </p:nvSpPr>
        <p:spPr/>
        <p:txBody>
          <a:bodyPr/>
          <a:lstStyle/>
          <a:p>
            <a:fld id="{BB5CC918-B008-44D6-B270-7BC6B163A3B3}" type="datetimeFigureOut">
              <a:rPr lang="fr-FR" smtClean="0"/>
              <a:t>07/09/2024</a:t>
            </a:fld>
            <a:endParaRPr lang="fr-FR" dirty="0"/>
          </a:p>
        </p:txBody>
      </p:sp>
      <p:sp>
        <p:nvSpPr>
          <p:cNvPr id="6" name="Espace réservé du pied de page 5">
            <a:extLst>
              <a:ext uri="{FF2B5EF4-FFF2-40B4-BE49-F238E27FC236}">
                <a16:creationId xmlns:a16="http://schemas.microsoft.com/office/drawing/2014/main" id="{5B270F03-D793-4811-A1BE-29B3DB1D9AE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D6936B86-050E-4E0C-A1F9-8145E5D57670}"/>
              </a:ext>
            </a:extLst>
          </p:cNvPr>
          <p:cNvSpPr>
            <a:spLocks noGrp="1"/>
          </p:cNvSpPr>
          <p:nvPr>
            <p:ph type="sldNum" sz="quarter" idx="12"/>
          </p:nvPr>
        </p:nvSpPr>
        <p:spPr/>
        <p:txBody>
          <a:bodyPr/>
          <a:lstStyle/>
          <a:p>
            <a:fld id="{5E905B8E-B497-4B7E-844A-7A55E65E8930}" type="slidenum">
              <a:rPr lang="fr-FR" smtClean="0"/>
              <a:t>‹N°›</a:t>
            </a:fld>
            <a:endParaRPr lang="fr-FR" dirty="0"/>
          </a:p>
        </p:txBody>
      </p:sp>
    </p:spTree>
    <p:extLst>
      <p:ext uri="{BB962C8B-B14F-4D97-AF65-F5344CB8AC3E}">
        <p14:creationId xmlns:p14="http://schemas.microsoft.com/office/powerpoint/2010/main" val="323356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350CC0A-24BB-4A3D-BB2E-53A854CB6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BB537A2-ADAC-4190-87CB-60AAAE29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70D473-C10B-475C-BDE8-CE1DE13B1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CC918-B008-44D6-B270-7BC6B163A3B3}" type="datetimeFigureOut">
              <a:rPr lang="fr-FR" smtClean="0"/>
              <a:t>07/09/2024</a:t>
            </a:fld>
            <a:endParaRPr lang="fr-FR" dirty="0"/>
          </a:p>
        </p:txBody>
      </p:sp>
      <p:sp>
        <p:nvSpPr>
          <p:cNvPr id="5" name="Espace réservé du pied de page 4">
            <a:extLst>
              <a:ext uri="{FF2B5EF4-FFF2-40B4-BE49-F238E27FC236}">
                <a16:creationId xmlns:a16="http://schemas.microsoft.com/office/drawing/2014/main" id="{4CAB9189-7320-4339-B121-73500ACAB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95D8B5F4-B8C7-4978-B800-D76B77F430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05B8E-B497-4B7E-844A-7A55E65E8930}" type="slidenum">
              <a:rPr lang="fr-FR" smtClean="0"/>
              <a:t>‹N°›</a:t>
            </a:fld>
            <a:endParaRPr lang="fr-FR" dirty="0"/>
          </a:p>
        </p:txBody>
      </p:sp>
    </p:spTree>
    <p:extLst>
      <p:ext uri="{BB962C8B-B14F-4D97-AF65-F5344CB8AC3E}">
        <p14:creationId xmlns:p14="http://schemas.microsoft.com/office/powerpoint/2010/main" val="1107553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307EA1F-99EF-47C5-A51C-DBCB878FE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 y="0"/>
            <a:ext cx="12192425" cy="6859535"/>
          </a:xfrm>
          <a:prstGeom prst="rect">
            <a:avLst/>
          </a:prstGeom>
        </p:spPr>
      </p:pic>
    </p:spTree>
    <p:extLst>
      <p:ext uri="{BB962C8B-B14F-4D97-AF65-F5344CB8AC3E}">
        <p14:creationId xmlns:p14="http://schemas.microsoft.com/office/powerpoint/2010/main" val="2951619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B6A60BCD-FD7E-4F75-B616-2D67C6627C51}"/>
              </a:ext>
            </a:extLst>
          </p:cNvPr>
          <p:cNvGrpSpPr/>
          <p:nvPr/>
        </p:nvGrpSpPr>
        <p:grpSpPr>
          <a:xfrm rot="5400000">
            <a:off x="59268" y="-67732"/>
            <a:ext cx="3259669" cy="3378200"/>
            <a:chOff x="-1" y="134558"/>
            <a:chExt cx="2370667" cy="2155723"/>
          </a:xfrm>
        </p:grpSpPr>
        <p:sp>
          <p:nvSpPr>
            <p:cNvPr id="3" name="Isosceles Triangle 8">
              <a:extLst>
                <a:ext uri="{FF2B5EF4-FFF2-40B4-BE49-F238E27FC236}">
                  <a16:creationId xmlns:a16="http://schemas.microsoft.com/office/drawing/2014/main" id="{5BC68718-DD61-4079-B8BB-FBA2FAA43AE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DB18F351-16C5-486C-A297-A74D4750EA2C}"/>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D239158C-2C4D-413E-A96A-8349C8EC88EB}"/>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DBE453FB-1115-4B25-9206-5960B867C313}"/>
              </a:ext>
            </a:extLst>
          </p:cNvPr>
          <p:cNvGrpSpPr/>
          <p:nvPr/>
        </p:nvGrpSpPr>
        <p:grpSpPr>
          <a:xfrm rot="16200000">
            <a:off x="8873067" y="3547531"/>
            <a:ext cx="3259669" cy="3378200"/>
            <a:chOff x="-1" y="134558"/>
            <a:chExt cx="2370667" cy="2155723"/>
          </a:xfrm>
        </p:grpSpPr>
        <p:sp>
          <p:nvSpPr>
            <p:cNvPr id="7" name="Isosceles Triangle 8">
              <a:extLst>
                <a:ext uri="{FF2B5EF4-FFF2-40B4-BE49-F238E27FC236}">
                  <a16:creationId xmlns:a16="http://schemas.microsoft.com/office/drawing/2014/main" id="{EC219BDE-86C7-43EE-8DDB-018A8943A28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ED8F2510-D976-4C89-92EE-253EB3F9F4F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A97A7EE7-6267-4DFA-98A1-0DB912628558}"/>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0" name="Video_2024-09-08_200114">
            <a:hlinkClick r:id="" action="ppaction://media"/>
            <a:extLst>
              <a:ext uri="{FF2B5EF4-FFF2-40B4-BE49-F238E27FC236}">
                <a16:creationId xmlns:a16="http://schemas.microsoft.com/office/drawing/2014/main" id="{D0769106-5280-4222-92F2-CF2FA4B080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2671" y="524934"/>
            <a:ext cx="9482667" cy="5703098"/>
          </a:xfrm>
          <a:prstGeom prst="rect">
            <a:avLst/>
          </a:prstGeom>
        </p:spPr>
      </p:pic>
    </p:spTree>
    <p:extLst>
      <p:ext uri="{BB962C8B-B14F-4D97-AF65-F5344CB8AC3E}">
        <p14:creationId xmlns:p14="http://schemas.microsoft.com/office/powerpoint/2010/main" val="2316643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4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1" name="Image 10">
            <a:extLst>
              <a:ext uri="{FF2B5EF4-FFF2-40B4-BE49-F238E27FC236}">
                <a16:creationId xmlns:a16="http://schemas.microsoft.com/office/drawing/2014/main" id="{716CEAF1-AEEA-4A66-B653-2F90E3F174F2}"/>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699252" y="1172634"/>
            <a:ext cx="6263516" cy="5219597"/>
          </a:xfrm>
          <a:prstGeom prst="rect">
            <a:avLst/>
          </a:prstGeom>
        </p:spPr>
      </p:pic>
      <p:grpSp>
        <p:nvGrpSpPr>
          <p:cNvPr id="12" name="Groupe 11">
            <a:extLst>
              <a:ext uri="{FF2B5EF4-FFF2-40B4-BE49-F238E27FC236}">
                <a16:creationId xmlns:a16="http://schemas.microsoft.com/office/drawing/2014/main" id="{65DDD361-D432-4D4E-ACDC-1C5B5868AF7B}"/>
              </a:ext>
            </a:extLst>
          </p:cNvPr>
          <p:cNvGrpSpPr/>
          <p:nvPr/>
        </p:nvGrpSpPr>
        <p:grpSpPr>
          <a:xfrm>
            <a:off x="3378203" y="2665450"/>
            <a:ext cx="7424946" cy="893118"/>
            <a:chOff x="895329" y="5151970"/>
            <a:chExt cx="6172200" cy="558801"/>
          </a:xfrm>
        </p:grpSpPr>
        <p:sp>
          <p:nvSpPr>
            <p:cNvPr id="13" name="Flèche : chevron 12">
              <a:extLst>
                <a:ext uri="{FF2B5EF4-FFF2-40B4-BE49-F238E27FC236}">
                  <a16:creationId xmlns:a16="http://schemas.microsoft.com/office/drawing/2014/main" id="{1C021B0D-DAAD-44CB-A00D-A49CC5FBB53F}"/>
                </a:ext>
              </a:extLst>
            </p:cNvPr>
            <p:cNvSpPr/>
            <p:nvPr/>
          </p:nvSpPr>
          <p:spPr>
            <a:xfrm>
              <a:off x="895329" y="5151970"/>
              <a:ext cx="6172199"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ZoneTexte 13">
              <a:extLst>
                <a:ext uri="{FF2B5EF4-FFF2-40B4-BE49-F238E27FC236}">
                  <a16:creationId xmlns:a16="http://schemas.microsoft.com/office/drawing/2014/main" id="{B0938B87-A204-4FDF-B0EF-B8E5868CB606}"/>
                </a:ext>
              </a:extLst>
            </p:cNvPr>
            <p:cNvSpPr txBox="1"/>
            <p:nvPr/>
          </p:nvSpPr>
          <p:spPr>
            <a:xfrm>
              <a:off x="2410862" y="5208071"/>
              <a:ext cx="4656667" cy="365879"/>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Cas d’etude </a:t>
              </a:r>
              <a:endParaRPr lang="fr-FR" sz="3200" b="1" dirty="0">
                <a:solidFill>
                  <a:schemeClr val="bg1"/>
                </a:solidFill>
                <a:latin typeface="Arial" panose="020B0604020202020204" pitchFamily="34" charset="0"/>
                <a:cs typeface="Arial" panose="020B0604020202020204" pitchFamily="34" charset="0"/>
              </a:endParaRPr>
            </a:p>
          </p:txBody>
        </p:sp>
      </p:grpSp>
      <p:grpSp>
        <p:nvGrpSpPr>
          <p:cNvPr id="15" name="Groupe 14">
            <a:extLst>
              <a:ext uri="{FF2B5EF4-FFF2-40B4-BE49-F238E27FC236}">
                <a16:creationId xmlns:a16="http://schemas.microsoft.com/office/drawing/2014/main" id="{86FDDC59-396E-488B-82AC-AD7BBC291DCF}"/>
              </a:ext>
            </a:extLst>
          </p:cNvPr>
          <p:cNvGrpSpPr/>
          <p:nvPr/>
        </p:nvGrpSpPr>
        <p:grpSpPr>
          <a:xfrm>
            <a:off x="2027804" y="2688285"/>
            <a:ext cx="1391116" cy="893118"/>
            <a:chOff x="-8475" y="2015066"/>
            <a:chExt cx="931333" cy="558800"/>
          </a:xfrm>
        </p:grpSpPr>
        <p:sp>
          <p:nvSpPr>
            <p:cNvPr id="16" name="Flèche : pentagone 15">
              <a:extLst>
                <a:ext uri="{FF2B5EF4-FFF2-40B4-BE49-F238E27FC236}">
                  <a16:creationId xmlns:a16="http://schemas.microsoft.com/office/drawing/2014/main" id="{CF9A325B-07D0-4999-AD0C-F06BFFA09338}"/>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Ellipse 16">
              <a:extLst>
                <a:ext uri="{FF2B5EF4-FFF2-40B4-BE49-F238E27FC236}">
                  <a16:creationId xmlns:a16="http://schemas.microsoft.com/office/drawing/2014/main" id="{223F8BFD-0105-43D8-BA75-18CDD7BA0282}"/>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06724C2E-7A89-4EAA-A932-E980806B6562}"/>
                </a:ext>
              </a:extLst>
            </p:cNvPr>
            <p:cNvSpPr txBox="1"/>
            <p:nvPr/>
          </p:nvSpPr>
          <p:spPr>
            <a:xfrm>
              <a:off x="208453" y="2162566"/>
              <a:ext cx="191770" cy="327365"/>
            </a:xfrm>
            <a:prstGeom prst="rect">
              <a:avLst/>
            </a:prstGeom>
            <a:noFill/>
          </p:spPr>
          <p:txBody>
            <a:bodyPr wrap="square" rtlCol="0">
              <a:spAutoFit/>
            </a:bodyPr>
            <a:lstStyle/>
            <a:p>
              <a:r>
                <a:rPr lang="en-US" sz="2800" dirty="0"/>
                <a:t>5</a:t>
              </a:r>
              <a:endParaRPr lang="fr-FR" sz="2800" dirty="0"/>
            </a:p>
          </p:txBody>
        </p:sp>
      </p:grpSp>
    </p:spTree>
    <p:extLst>
      <p:ext uri="{BB962C8B-B14F-4D97-AF65-F5344CB8AC3E}">
        <p14:creationId xmlns:p14="http://schemas.microsoft.com/office/powerpoint/2010/main" val="428578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0511B2D1-0A0E-4351-B40A-CDFFE96D356B}"/>
              </a:ext>
            </a:extLst>
          </p:cNvPr>
          <p:cNvGrpSpPr/>
          <p:nvPr/>
        </p:nvGrpSpPr>
        <p:grpSpPr>
          <a:xfrm rot="5400000">
            <a:off x="59267" y="-59263"/>
            <a:ext cx="3259669" cy="3378200"/>
            <a:chOff x="-1" y="134558"/>
            <a:chExt cx="2370667" cy="2155723"/>
          </a:xfrm>
        </p:grpSpPr>
        <p:sp>
          <p:nvSpPr>
            <p:cNvPr id="5" name="Isosceles Triangle 8">
              <a:extLst>
                <a:ext uri="{FF2B5EF4-FFF2-40B4-BE49-F238E27FC236}">
                  <a16:creationId xmlns:a16="http://schemas.microsoft.com/office/drawing/2014/main" id="{53E9ACE7-97B1-4E3F-8F77-30692093824E}"/>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6" name="Isosceles Triangle 9">
              <a:extLst>
                <a:ext uri="{FF2B5EF4-FFF2-40B4-BE49-F238E27FC236}">
                  <a16:creationId xmlns:a16="http://schemas.microsoft.com/office/drawing/2014/main" id="{41490CE9-E72E-4B9B-ADE7-1D516B223EE5}"/>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7" name="Isosceles Triangle 10">
              <a:extLst>
                <a:ext uri="{FF2B5EF4-FFF2-40B4-BE49-F238E27FC236}">
                  <a16:creationId xmlns:a16="http://schemas.microsoft.com/office/drawing/2014/main" id="{E84A5D35-0BCB-48C0-9706-FB76A9570AE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8" name="Group 11">
            <a:extLst>
              <a:ext uri="{FF2B5EF4-FFF2-40B4-BE49-F238E27FC236}">
                <a16:creationId xmlns:a16="http://schemas.microsoft.com/office/drawing/2014/main" id="{9A744DC1-1F86-4E75-8D45-5F706BD866CE}"/>
              </a:ext>
            </a:extLst>
          </p:cNvPr>
          <p:cNvGrpSpPr/>
          <p:nvPr/>
        </p:nvGrpSpPr>
        <p:grpSpPr>
          <a:xfrm rot="16200000">
            <a:off x="8873059" y="3547531"/>
            <a:ext cx="3259669" cy="3378200"/>
            <a:chOff x="-1" y="134558"/>
            <a:chExt cx="2370667" cy="2155723"/>
          </a:xfrm>
        </p:grpSpPr>
        <p:sp>
          <p:nvSpPr>
            <p:cNvPr id="9" name="Isosceles Triangle 8">
              <a:extLst>
                <a:ext uri="{FF2B5EF4-FFF2-40B4-BE49-F238E27FC236}">
                  <a16:creationId xmlns:a16="http://schemas.microsoft.com/office/drawing/2014/main" id="{F6AF7FD9-E510-44CD-8D0C-B87A4CABB477}"/>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0" name="Isosceles Triangle 9">
              <a:extLst>
                <a:ext uri="{FF2B5EF4-FFF2-40B4-BE49-F238E27FC236}">
                  <a16:creationId xmlns:a16="http://schemas.microsoft.com/office/drawing/2014/main" id="{7D507035-CFE3-41A9-B4CB-4386339AD180}"/>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1" name="Isosceles Triangle 10">
              <a:extLst>
                <a:ext uri="{FF2B5EF4-FFF2-40B4-BE49-F238E27FC236}">
                  <a16:creationId xmlns:a16="http://schemas.microsoft.com/office/drawing/2014/main" id="{0759C100-D819-4442-A6B8-CF78B5085961}"/>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2" name="Image 11">
            <a:extLst>
              <a:ext uri="{FF2B5EF4-FFF2-40B4-BE49-F238E27FC236}">
                <a16:creationId xmlns:a16="http://schemas.microsoft.com/office/drawing/2014/main" id="{106B8D2C-B3FB-434E-A044-E7EF0AFDE47B}"/>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520105" y="868674"/>
            <a:ext cx="6715721" cy="5476244"/>
          </a:xfrm>
          <a:prstGeom prst="rect">
            <a:avLst/>
          </a:prstGeom>
        </p:spPr>
      </p:pic>
    </p:spTree>
    <p:extLst>
      <p:ext uri="{BB962C8B-B14F-4D97-AF65-F5344CB8AC3E}">
        <p14:creationId xmlns:p14="http://schemas.microsoft.com/office/powerpoint/2010/main" val="410717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1" name="Image 10">
            <a:extLst>
              <a:ext uri="{FF2B5EF4-FFF2-40B4-BE49-F238E27FC236}">
                <a16:creationId xmlns:a16="http://schemas.microsoft.com/office/drawing/2014/main" id="{716CEAF1-AEEA-4A66-B653-2F90E3F174F2}"/>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689984" y="988532"/>
            <a:ext cx="6263516" cy="5219597"/>
          </a:xfrm>
          <a:prstGeom prst="rect">
            <a:avLst/>
          </a:prstGeom>
        </p:spPr>
      </p:pic>
      <p:grpSp>
        <p:nvGrpSpPr>
          <p:cNvPr id="13" name="Groupe 12">
            <a:extLst>
              <a:ext uri="{FF2B5EF4-FFF2-40B4-BE49-F238E27FC236}">
                <a16:creationId xmlns:a16="http://schemas.microsoft.com/office/drawing/2014/main" id="{59AC4A27-54F5-4727-A5F7-F75EA02B48A5}"/>
              </a:ext>
            </a:extLst>
          </p:cNvPr>
          <p:cNvGrpSpPr/>
          <p:nvPr/>
        </p:nvGrpSpPr>
        <p:grpSpPr>
          <a:xfrm>
            <a:off x="3331044" y="2881113"/>
            <a:ext cx="7171854" cy="912727"/>
            <a:chOff x="1004347" y="6132323"/>
            <a:chExt cx="7027346" cy="558801"/>
          </a:xfrm>
        </p:grpSpPr>
        <p:sp>
          <p:nvSpPr>
            <p:cNvPr id="14" name="Flèche : chevron 13">
              <a:extLst>
                <a:ext uri="{FF2B5EF4-FFF2-40B4-BE49-F238E27FC236}">
                  <a16:creationId xmlns:a16="http://schemas.microsoft.com/office/drawing/2014/main" id="{A63A705B-1EE0-4039-BE4C-71B4B2FAB12E}"/>
                </a:ext>
              </a:extLst>
            </p:cNvPr>
            <p:cNvSpPr/>
            <p:nvPr/>
          </p:nvSpPr>
          <p:spPr>
            <a:xfrm>
              <a:off x="1004347" y="6132323"/>
              <a:ext cx="702734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5" name="ZoneTexte 14">
              <a:extLst>
                <a:ext uri="{FF2B5EF4-FFF2-40B4-BE49-F238E27FC236}">
                  <a16:creationId xmlns:a16="http://schemas.microsoft.com/office/drawing/2014/main" id="{8142EA73-CC28-410A-B73E-47E9A78972A1}"/>
                </a:ext>
              </a:extLst>
            </p:cNvPr>
            <p:cNvSpPr txBox="1"/>
            <p:nvPr/>
          </p:nvSpPr>
          <p:spPr>
            <a:xfrm>
              <a:off x="2853004" y="6211668"/>
              <a:ext cx="44196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Etude comparative </a:t>
              </a:r>
              <a:endParaRPr lang="fr-FR" sz="2000" b="1" dirty="0">
                <a:solidFill>
                  <a:schemeClr val="bg1"/>
                </a:solidFill>
                <a:latin typeface="Arial" panose="020B0604020202020204" pitchFamily="34" charset="0"/>
                <a:cs typeface="Arial" panose="020B0604020202020204" pitchFamily="34" charset="0"/>
              </a:endParaRPr>
            </a:p>
          </p:txBody>
        </p:sp>
      </p:grpSp>
      <p:grpSp>
        <p:nvGrpSpPr>
          <p:cNvPr id="16" name="Groupe 15">
            <a:extLst>
              <a:ext uri="{FF2B5EF4-FFF2-40B4-BE49-F238E27FC236}">
                <a16:creationId xmlns:a16="http://schemas.microsoft.com/office/drawing/2014/main" id="{7964D0C5-9C13-4BDD-A987-F7C76D6AE34D}"/>
              </a:ext>
            </a:extLst>
          </p:cNvPr>
          <p:cNvGrpSpPr/>
          <p:nvPr/>
        </p:nvGrpSpPr>
        <p:grpSpPr>
          <a:xfrm>
            <a:off x="2000454" y="2804059"/>
            <a:ext cx="1475890" cy="1029740"/>
            <a:chOff x="-8475" y="2015066"/>
            <a:chExt cx="931333" cy="558800"/>
          </a:xfrm>
        </p:grpSpPr>
        <p:sp>
          <p:nvSpPr>
            <p:cNvPr id="17" name="Flèche : pentagone 16">
              <a:extLst>
                <a:ext uri="{FF2B5EF4-FFF2-40B4-BE49-F238E27FC236}">
                  <a16:creationId xmlns:a16="http://schemas.microsoft.com/office/drawing/2014/main" id="{75BEFE34-4F05-4C5E-B8C0-9F69B0209AA1}"/>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Ellipse 17">
              <a:extLst>
                <a:ext uri="{FF2B5EF4-FFF2-40B4-BE49-F238E27FC236}">
                  <a16:creationId xmlns:a16="http://schemas.microsoft.com/office/drawing/2014/main" id="{B715998C-0FF1-47FB-8FFE-860AEF2DBA57}"/>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51A322A4-38EE-432E-AE30-FA7ED00B0071}"/>
                </a:ext>
              </a:extLst>
            </p:cNvPr>
            <p:cNvSpPr txBox="1"/>
            <p:nvPr/>
          </p:nvSpPr>
          <p:spPr>
            <a:xfrm>
              <a:off x="208453" y="2162566"/>
              <a:ext cx="191770" cy="283931"/>
            </a:xfrm>
            <a:prstGeom prst="rect">
              <a:avLst/>
            </a:prstGeom>
            <a:noFill/>
          </p:spPr>
          <p:txBody>
            <a:bodyPr wrap="square" rtlCol="0">
              <a:spAutoFit/>
            </a:bodyPr>
            <a:lstStyle/>
            <a:p>
              <a:r>
                <a:rPr lang="en-US" sz="2800" dirty="0"/>
                <a:t>6</a:t>
              </a:r>
              <a:endParaRPr lang="fr-FR" sz="2800" dirty="0"/>
            </a:p>
          </p:txBody>
        </p:sp>
      </p:grpSp>
    </p:spTree>
    <p:extLst>
      <p:ext uri="{BB962C8B-B14F-4D97-AF65-F5344CB8AC3E}">
        <p14:creationId xmlns:p14="http://schemas.microsoft.com/office/powerpoint/2010/main" val="206421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a:extLst>
              <a:ext uri="{FF2B5EF4-FFF2-40B4-BE49-F238E27FC236}">
                <a16:creationId xmlns:a16="http://schemas.microsoft.com/office/drawing/2014/main" id="{99D291DA-8F1E-4C7F-8542-D75A736D394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102003" y="704477"/>
            <a:ext cx="5852160" cy="5852160"/>
          </a:xfrm>
          <a:prstGeom prst="rect">
            <a:avLst/>
          </a:prstGeom>
        </p:spPr>
      </p:pic>
      <p:grpSp>
        <p:nvGrpSpPr>
          <p:cNvPr id="2" name="Group 11">
            <a:extLst>
              <a:ext uri="{FF2B5EF4-FFF2-40B4-BE49-F238E27FC236}">
                <a16:creationId xmlns:a16="http://schemas.microsoft.com/office/drawing/2014/main" id="{1152BEAD-B06D-436A-8832-D30F3B869DE2}"/>
              </a:ext>
            </a:extLst>
          </p:cNvPr>
          <p:cNvGrpSpPr/>
          <p:nvPr/>
        </p:nvGrpSpPr>
        <p:grpSpPr>
          <a:xfrm rot="5400000">
            <a:off x="59267" y="-67730"/>
            <a:ext cx="3259669" cy="3378200"/>
            <a:chOff x="-1" y="134558"/>
            <a:chExt cx="2370667" cy="2155723"/>
          </a:xfrm>
        </p:grpSpPr>
        <p:sp>
          <p:nvSpPr>
            <p:cNvPr id="3" name="Isosceles Triangle 8">
              <a:extLst>
                <a:ext uri="{FF2B5EF4-FFF2-40B4-BE49-F238E27FC236}">
                  <a16:creationId xmlns:a16="http://schemas.microsoft.com/office/drawing/2014/main" id="{B50888A7-6864-4D96-8CED-5EC1034D5D8D}"/>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21537C8A-5886-4F57-B617-AD08A4B3DABA}"/>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C6AE434F-0332-4038-8210-8F320CD689AD}"/>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427CA573-0B66-43C2-8CA7-15FD4301BC54}"/>
              </a:ext>
            </a:extLst>
          </p:cNvPr>
          <p:cNvGrpSpPr/>
          <p:nvPr/>
        </p:nvGrpSpPr>
        <p:grpSpPr>
          <a:xfrm rot="16200000">
            <a:off x="8873067" y="3547532"/>
            <a:ext cx="3259669" cy="3378200"/>
            <a:chOff x="-1" y="134558"/>
            <a:chExt cx="2370667" cy="2155723"/>
          </a:xfrm>
        </p:grpSpPr>
        <p:sp>
          <p:nvSpPr>
            <p:cNvPr id="7" name="Isosceles Triangle 8">
              <a:extLst>
                <a:ext uri="{FF2B5EF4-FFF2-40B4-BE49-F238E27FC236}">
                  <a16:creationId xmlns:a16="http://schemas.microsoft.com/office/drawing/2014/main" id="{5F2B6F40-B78E-4947-B0FD-F87FF491CBCF}"/>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1916B11F-A439-48E4-B9AD-1B3568638D0A}"/>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130A90CD-D486-439D-B279-F399C1285813}"/>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sp>
        <p:nvSpPr>
          <p:cNvPr id="12" name="ZoneTexte 11">
            <a:extLst>
              <a:ext uri="{FF2B5EF4-FFF2-40B4-BE49-F238E27FC236}">
                <a16:creationId xmlns:a16="http://schemas.microsoft.com/office/drawing/2014/main" id="{0ED4FBA7-900F-450E-B0F7-B626932E3D4F}"/>
              </a:ext>
            </a:extLst>
          </p:cNvPr>
          <p:cNvSpPr txBox="1"/>
          <p:nvPr/>
        </p:nvSpPr>
        <p:spPr>
          <a:xfrm>
            <a:off x="1977840" y="1465785"/>
            <a:ext cx="3300013" cy="646331"/>
          </a:xfrm>
          <a:prstGeom prst="rect">
            <a:avLst/>
          </a:prstGeom>
          <a:noFill/>
        </p:spPr>
        <p:txBody>
          <a:bodyPr wrap="square" rtlCol="0">
            <a:spAutoFit/>
          </a:bodyPr>
          <a:lstStyle/>
          <a:p>
            <a:r>
              <a:rPr lang="en-US" dirty="0"/>
              <a:t>Interface utilisateur moderne, intuitive et facile a utiliser</a:t>
            </a:r>
            <a:endParaRPr lang="fr-FR" dirty="0"/>
          </a:p>
        </p:txBody>
      </p:sp>
      <p:sp>
        <p:nvSpPr>
          <p:cNvPr id="13" name="ZoneTexte 12">
            <a:extLst>
              <a:ext uri="{FF2B5EF4-FFF2-40B4-BE49-F238E27FC236}">
                <a16:creationId xmlns:a16="http://schemas.microsoft.com/office/drawing/2014/main" id="{A78C97FA-5FC9-49AC-B7B9-8007686D1997}"/>
              </a:ext>
            </a:extLst>
          </p:cNvPr>
          <p:cNvSpPr txBox="1"/>
          <p:nvPr/>
        </p:nvSpPr>
        <p:spPr>
          <a:xfrm>
            <a:off x="7015778" y="1486064"/>
            <a:ext cx="2362879" cy="646331"/>
          </a:xfrm>
          <a:prstGeom prst="rect">
            <a:avLst/>
          </a:prstGeom>
          <a:noFill/>
        </p:spPr>
        <p:txBody>
          <a:bodyPr wrap="square" rtlCol="0">
            <a:spAutoFit/>
          </a:bodyPr>
          <a:lstStyle/>
          <a:p>
            <a:r>
              <a:rPr lang="en-US" dirty="0"/>
              <a:t>Interface:Interface moins conviviale</a:t>
            </a:r>
            <a:endParaRPr lang="fr-FR" dirty="0"/>
          </a:p>
        </p:txBody>
      </p:sp>
      <p:sp>
        <p:nvSpPr>
          <p:cNvPr id="14" name="ZoneTexte 13">
            <a:extLst>
              <a:ext uri="{FF2B5EF4-FFF2-40B4-BE49-F238E27FC236}">
                <a16:creationId xmlns:a16="http://schemas.microsoft.com/office/drawing/2014/main" id="{9CAA5971-205E-4E32-8272-2EF6715A2DB7}"/>
              </a:ext>
            </a:extLst>
          </p:cNvPr>
          <p:cNvSpPr txBox="1"/>
          <p:nvPr/>
        </p:nvSpPr>
        <p:spPr>
          <a:xfrm>
            <a:off x="1983831" y="2505670"/>
            <a:ext cx="3194185" cy="923330"/>
          </a:xfrm>
          <a:prstGeom prst="rect">
            <a:avLst/>
          </a:prstGeom>
          <a:noFill/>
        </p:spPr>
        <p:txBody>
          <a:bodyPr wrap="square" rtlCol="0">
            <a:spAutoFit/>
          </a:bodyPr>
          <a:lstStyle/>
          <a:p>
            <a:r>
              <a:rPr lang="en-US" dirty="0"/>
              <a:t>SOPHOS XG est un pare-feu couteux en raison de son abonnement</a:t>
            </a:r>
            <a:endParaRPr lang="fr-FR" dirty="0"/>
          </a:p>
        </p:txBody>
      </p:sp>
      <p:sp>
        <p:nvSpPr>
          <p:cNvPr id="16" name="ZoneTexte 15">
            <a:extLst>
              <a:ext uri="{FF2B5EF4-FFF2-40B4-BE49-F238E27FC236}">
                <a16:creationId xmlns:a16="http://schemas.microsoft.com/office/drawing/2014/main" id="{2E11E91A-FD0B-456A-A351-FC97B297895A}"/>
              </a:ext>
            </a:extLst>
          </p:cNvPr>
          <p:cNvSpPr txBox="1"/>
          <p:nvPr/>
        </p:nvSpPr>
        <p:spPr>
          <a:xfrm>
            <a:off x="6929801" y="2452116"/>
            <a:ext cx="4059931" cy="923330"/>
          </a:xfrm>
          <a:prstGeom prst="rect">
            <a:avLst/>
          </a:prstGeom>
          <a:noFill/>
        </p:spPr>
        <p:txBody>
          <a:bodyPr wrap="square" rtlCol="0">
            <a:spAutoFit/>
          </a:bodyPr>
          <a:lstStyle/>
          <a:p>
            <a:r>
              <a:rPr lang="en-US" dirty="0"/>
              <a:t>Pfsense est un logiciel gratuite a la base mais avec une option payante offrant des fonctionnalit</a:t>
            </a:r>
            <a:r>
              <a:rPr lang="fr-FR" dirty="0"/>
              <a:t>é</a:t>
            </a:r>
            <a:r>
              <a:rPr lang="en-US" dirty="0"/>
              <a:t>s plus avan</a:t>
            </a:r>
            <a:r>
              <a:rPr lang="fr-FR" dirty="0"/>
              <a:t>cées</a:t>
            </a:r>
          </a:p>
        </p:txBody>
      </p:sp>
      <p:sp>
        <p:nvSpPr>
          <p:cNvPr id="18" name="ZoneTexte 17">
            <a:extLst>
              <a:ext uri="{FF2B5EF4-FFF2-40B4-BE49-F238E27FC236}">
                <a16:creationId xmlns:a16="http://schemas.microsoft.com/office/drawing/2014/main" id="{FD2C0D46-5E66-4736-8BB4-C139BE1D4D59}"/>
              </a:ext>
            </a:extLst>
          </p:cNvPr>
          <p:cNvSpPr txBox="1"/>
          <p:nvPr/>
        </p:nvSpPr>
        <p:spPr>
          <a:xfrm>
            <a:off x="2065868" y="3769895"/>
            <a:ext cx="2838314" cy="923330"/>
          </a:xfrm>
          <a:prstGeom prst="rect">
            <a:avLst/>
          </a:prstGeom>
          <a:noFill/>
        </p:spPr>
        <p:txBody>
          <a:bodyPr wrap="square" rtlCol="0">
            <a:spAutoFit/>
          </a:bodyPr>
          <a:lstStyle/>
          <a:p>
            <a:r>
              <a:rPr lang="en-US" dirty="0"/>
              <a:t>SOHOS XG offre un support professionnel avec des mises a jour reguliere</a:t>
            </a:r>
            <a:endParaRPr lang="fr-FR" dirty="0"/>
          </a:p>
        </p:txBody>
      </p:sp>
      <p:sp>
        <p:nvSpPr>
          <p:cNvPr id="19" name="ZoneTexte 18">
            <a:extLst>
              <a:ext uri="{FF2B5EF4-FFF2-40B4-BE49-F238E27FC236}">
                <a16:creationId xmlns:a16="http://schemas.microsoft.com/office/drawing/2014/main" id="{69E80A62-9105-469B-B2BE-E424C323041B}"/>
              </a:ext>
            </a:extLst>
          </p:cNvPr>
          <p:cNvSpPr txBox="1"/>
          <p:nvPr/>
        </p:nvSpPr>
        <p:spPr>
          <a:xfrm>
            <a:off x="7015777" y="3643628"/>
            <a:ext cx="3736572" cy="923330"/>
          </a:xfrm>
          <a:prstGeom prst="rect">
            <a:avLst/>
          </a:prstGeom>
          <a:noFill/>
        </p:spPr>
        <p:txBody>
          <a:bodyPr wrap="square" rtlCol="0">
            <a:spAutoFit/>
          </a:bodyPr>
          <a:lstStyle/>
          <a:p>
            <a:r>
              <a:rPr lang="en-US" dirty="0"/>
              <a:t>Pfsense est un logiciel ba</a:t>
            </a:r>
            <a:r>
              <a:rPr lang="fr-FR" dirty="0"/>
              <a:t>sé sur une communauté </a:t>
            </a:r>
            <a:r>
              <a:rPr lang="en-US" dirty="0"/>
              <a:t>active et offre une documentation etendue</a:t>
            </a:r>
            <a:endParaRPr lang="fr-FR" dirty="0"/>
          </a:p>
        </p:txBody>
      </p:sp>
      <p:sp>
        <p:nvSpPr>
          <p:cNvPr id="20" name="ZoneTexte 19">
            <a:extLst>
              <a:ext uri="{FF2B5EF4-FFF2-40B4-BE49-F238E27FC236}">
                <a16:creationId xmlns:a16="http://schemas.microsoft.com/office/drawing/2014/main" id="{DEE2458A-1317-4106-80AB-1AC5E88682B2}"/>
              </a:ext>
            </a:extLst>
          </p:cNvPr>
          <p:cNvSpPr txBox="1"/>
          <p:nvPr/>
        </p:nvSpPr>
        <p:spPr>
          <a:xfrm>
            <a:off x="2065868" y="4909903"/>
            <a:ext cx="2797259" cy="1477328"/>
          </a:xfrm>
          <a:prstGeom prst="rect">
            <a:avLst/>
          </a:prstGeom>
          <a:noFill/>
        </p:spPr>
        <p:txBody>
          <a:bodyPr wrap="square" rtlCol="0">
            <a:spAutoFit/>
          </a:bodyPr>
          <a:lstStyle/>
          <a:p>
            <a:r>
              <a:rPr lang="en-US" dirty="0"/>
              <a:t>SOPHOS XG : inclut des fonctionnalit</a:t>
            </a:r>
            <a:r>
              <a:rPr lang="fr-FR" dirty="0"/>
              <a:t>és</a:t>
            </a:r>
            <a:r>
              <a:rPr lang="en-US" dirty="0"/>
              <a:t> avanc</a:t>
            </a:r>
            <a:r>
              <a:rPr lang="fr-FR" dirty="0"/>
              <a:t>ées </a:t>
            </a:r>
            <a:r>
              <a:rPr lang="en-US" dirty="0"/>
              <a:t>comme la protection les menaces reseau , le filtrage web, le sandboxing </a:t>
            </a:r>
            <a:endParaRPr lang="fr-FR" dirty="0"/>
          </a:p>
        </p:txBody>
      </p:sp>
      <p:sp>
        <p:nvSpPr>
          <p:cNvPr id="21" name="ZoneTexte 20">
            <a:extLst>
              <a:ext uri="{FF2B5EF4-FFF2-40B4-BE49-F238E27FC236}">
                <a16:creationId xmlns:a16="http://schemas.microsoft.com/office/drawing/2014/main" id="{760EB827-6D27-4CA8-B026-C27F8D6ACF22}"/>
              </a:ext>
            </a:extLst>
          </p:cNvPr>
          <p:cNvSpPr txBox="1"/>
          <p:nvPr/>
        </p:nvSpPr>
        <p:spPr>
          <a:xfrm>
            <a:off x="7035433" y="5077483"/>
            <a:ext cx="2709699" cy="1200329"/>
          </a:xfrm>
          <a:prstGeom prst="rect">
            <a:avLst/>
          </a:prstGeom>
          <a:noFill/>
        </p:spPr>
        <p:txBody>
          <a:bodyPr wrap="square" rtlCol="0">
            <a:spAutoFit/>
          </a:bodyPr>
          <a:lstStyle/>
          <a:p>
            <a:r>
              <a:rPr lang="en-US" dirty="0"/>
              <a:t>Pfsense offer des fonctionnalit</a:t>
            </a:r>
            <a:r>
              <a:rPr lang="fr-FR" dirty="0"/>
              <a:t>é</a:t>
            </a:r>
            <a:r>
              <a:rPr lang="en-US" dirty="0"/>
              <a:t>s robuste de base tel que les pare-feu, les vpn, …</a:t>
            </a:r>
            <a:endParaRPr lang="fr-FR" dirty="0"/>
          </a:p>
        </p:txBody>
      </p:sp>
      <p:sp>
        <p:nvSpPr>
          <p:cNvPr id="22" name="Flèche : double flèche horizontale 21">
            <a:extLst>
              <a:ext uri="{FF2B5EF4-FFF2-40B4-BE49-F238E27FC236}">
                <a16:creationId xmlns:a16="http://schemas.microsoft.com/office/drawing/2014/main" id="{A47EF0C5-521A-43C5-8DDD-1928BF50DD2E}"/>
              </a:ext>
            </a:extLst>
          </p:cNvPr>
          <p:cNvSpPr/>
          <p:nvPr/>
        </p:nvSpPr>
        <p:spPr>
          <a:xfrm>
            <a:off x="5012267" y="1477582"/>
            <a:ext cx="1670891" cy="85467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9DF3EEE5-180B-41DF-9C3E-C7C45B6452FD}"/>
              </a:ext>
            </a:extLst>
          </p:cNvPr>
          <p:cNvSpPr txBox="1"/>
          <p:nvPr/>
        </p:nvSpPr>
        <p:spPr>
          <a:xfrm>
            <a:off x="5271405" y="1706737"/>
            <a:ext cx="118256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Interface</a:t>
            </a:r>
            <a:endParaRPr lang="fr-FR" b="1" dirty="0">
              <a:latin typeface="Arial" panose="020B0604020202020204" pitchFamily="34" charset="0"/>
              <a:cs typeface="Arial" panose="020B0604020202020204" pitchFamily="34" charset="0"/>
            </a:endParaRPr>
          </a:p>
        </p:txBody>
      </p:sp>
      <p:grpSp>
        <p:nvGrpSpPr>
          <p:cNvPr id="37" name="Groupe 36">
            <a:extLst>
              <a:ext uri="{FF2B5EF4-FFF2-40B4-BE49-F238E27FC236}">
                <a16:creationId xmlns:a16="http://schemas.microsoft.com/office/drawing/2014/main" id="{EE002A7B-BD77-42AD-95DB-6AAA98921F13}"/>
              </a:ext>
            </a:extLst>
          </p:cNvPr>
          <p:cNvGrpSpPr/>
          <p:nvPr/>
        </p:nvGrpSpPr>
        <p:grpSpPr>
          <a:xfrm>
            <a:off x="5007585" y="2581091"/>
            <a:ext cx="1670891" cy="854670"/>
            <a:chOff x="5007585" y="2581091"/>
            <a:chExt cx="1670891" cy="854670"/>
          </a:xfrm>
        </p:grpSpPr>
        <p:sp>
          <p:nvSpPr>
            <p:cNvPr id="27" name="Flèche : double flèche horizontale 26">
              <a:extLst>
                <a:ext uri="{FF2B5EF4-FFF2-40B4-BE49-F238E27FC236}">
                  <a16:creationId xmlns:a16="http://schemas.microsoft.com/office/drawing/2014/main" id="{D698807E-B0F5-4FBE-8E87-16E62B81A8F2}"/>
                </a:ext>
              </a:extLst>
            </p:cNvPr>
            <p:cNvSpPr/>
            <p:nvPr/>
          </p:nvSpPr>
          <p:spPr>
            <a:xfrm>
              <a:off x="5007585" y="2581091"/>
              <a:ext cx="1670891" cy="85467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8F872775-F2C7-4AF5-82EC-7A7D1CC5613D}"/>
                </a:ext>
              </a:extLst>
            </p:cNvPr>
            <p:cNvSpPr txBox="1"/>
            <p:nvPr/>
          </p:nvSpPr>
          <p:spPr>
            <a:xfrm>
              <a:off x="5513379" y="2823760"/>
              <a:ext cx="829733"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cout</a:t>
              </a:r>
              <a:endParaRPr lang="fr-FR" b="1" dirty="0">
                <a:latin typeface="Arial" panose="020B0604020202020204" pitchFamily="34" charset="0"/>
                <a:cs typeface="Arial" panose="020B0604020202020204" pitchFamily="34" charset="0"/>
              </a:endParaRPr>
            </a:p>
          </p:txBody>
        </p:sp>
      </p:grpSp>
      <p:grpSp>
        <p:nvGrpSpPr>
          <p:cNvPr id="38" name="Groupe 37">
            <a:extLst>
              <a:ext uri="{FF2B5EF4-FFF2-40B4-BE49-F238E27FC236}">
                <a16:creationId xmlns:a16="http://schemas.microsoft.com/office/drawing/2014/main" id="{5EE5C77C-C113-46AE-8C85-C91787D0FE09}"/>
              </a:ext>
            </a:extLst>
          </p:cNvPr>
          <p:cNvGrpSpPr/>
          <p:nvPr/>
        </p:nvGrpSpPr>
        <p:grpSpPr>
          <a:xfrm>
            <a:off x="5007584" y="3822554"/>
            <a:ext cx="1839542" cy="854670"/>
            <a:chOff x="5007584" y="3822554"/>
            <a:chExt cx="1839542" cy="854670"/>
          </a:xfrm>
        </p:grpSpPr>
        <p:sp>
          <p:nvSpPr>
            <p:cNvPr id="28" name="Flèche : double flèche horizontale 27">
              <a:extLst>
                <a:ext uri="{FF2B5EF4-FFF2-40B4-BE49-F238E27FC236}">
                  <a16:creationId xmlns:a16="http://schemas.microsoft.com/office/drawing/2014/main" id="{AAE6ADEC-86C4-49A2-BB49-F62C398F4F4C}"/>
                </a:ext>
              </a:extLst>
            </p:cNvPr>
            <p:cNvSpPr/>
            <p:nvPr/>
          </p:nvSpPr>
          <p:spPr>
            <a:xfrm>
              <a:off x="5007584" y="3822554"/>
              <a:ext cx="1670891" cy="854670"/>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32351710-A966-45C3-9CEE-C3404E484C7C}"/>
                </a:ext>
              </a:extLst>
            </p:cNvPr>
            <p:cNvSpPr txBox="1"/>
            <p:nvPr/>
          </p:nvSpPr>
          <p:spPr>
            <a:xfrm>
              <a:off x="5430704" y="4046894"/>
              <a:ext cx="1416422" cy="369332"/>
            </a:xfrm>
            <a:prstGeom prst="rect">
              <a:avLst/>
            </a:prstGeom>
            <a:noFill/>
          </p:spPr>
          <p:txBody>
            <a:bodyPr wrap="square" rtlCol="0">
              <a:spAutoFit/>
            </a:bodyPr>
            <a:lstStyle/>
            <a:p>
              <a:r>
                <a:rPr lang="en-US" b="1" dirty="0"/>
                <a:t>Support</a:t>
              </a:r>
              <a:endParaRPr lang="fr-FR" b="1" dirty="0"/>
            </a:p>
          </p:txBody>
        </p:sp>
      </p:grpSp>
      <p:grpSp>
        <p:nvGrpSpPr>
          <p:cNvPr id="39" name="Groupe 38">
            <a:extLst>
              <a:ext uri="{FF2B5EF4-FFF2-40B4-BE49-F238E27FC236}">
                <a16:creationId xmlns:a16="http://schemas.microsoft.com/office/drawing/2014/main" id="{28E0315F-2FAA-499F-9ED0-380A86DA0EC5}"/>
              </a:ext>
            </a:extLst>
          </p:cNvPr>
          <p:cNvGrpSpPr/>
          <p:nvPr/>
        </p:nvGrpSpPr>
        <p:grpSpPr>
          <a:xfrm>
            <a:off x="5007584" y="5070778"/>
            <a:ext cx="1859199" cy="865393"/>
            <a:chOff x="5007584" y="5070778"/>
            <a:chExt cx="1859199" cy="865393"/>
          </a:xfrm>
        </p:grpSpPr>
        <p:sp>
          <p:nvSpPr>
            <p:cNvPr id="29" name="Flèche : double flèche horizontale 28">
              <a:extLst>
                <a:ext uri="{FF2B5EF4-FFF2-40B4-BE49-F238E27FC236}">
                  <a16:creationId xmlns:a16="http://schemas.microsoft.com/office/drawing/2014/main" id="{5FE4BEB5-0AB1-4894-A863-8C675C5DCE7D}"/>
                </a:ext>
              </a:extLst>
            </p:cNvPr>
            <p:cNvSpPr/>
            <p:nvPr/>
          </p:nvSpPr>
          <p:spPr>
            <a:xfrm>
              <a:off x="5007584" y="5070778"/>
              <a:ext cx="1690549" cy="86539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A2E600AF-5A88-4417-BBD6-C6933C1A02A3}"/>
                </a:ext>
              </a:extLst>
            </p:cNvPr>
            <p:cNvSpPr txBox="1"/>
            <p:nvPr/>
          </p:nvSpPr>
          <p:spPr>
            <a:xfrm>
              <a:off x="5031777" y="5324170"/>
              <a:ext cx="1835006" cy="369332"/>
            </a:xfrm>
            <a:prstGeom prst="rect">
              <a:avLst/>
            </a:prstGeom>
            <a:noFill/>
          </p:spPr>
          <p:txBody>
            <a:bodyPr wrap="square" rtlCol="0">
              <a:spAutoFit/>
            </a:bodyPr>
            <a:lstStyle/>
            <a:p>
              <a:r>
                <a:rPr lang="en-US" b="1" dirty="0" err="1"/>
                <a:t>Fonctionnalit</a:t>
              </a:r>
              <a:r>
                <a:rPr lang="fr-FR" b="1" dirty="0" err="1"/>
                <a:t>és</a:t>
              </a:r>
              <a:endParaRPr lang="fr-FR" b="1" dirty="0"/>
            </a:p>
          </p:txBody>
        </p:sp>
      </p:grpSp>
    </p:spTree>
    <p:extLst>
      <p:ext uri="{BB962C8B-B14F-4D97-AF65-F5344CB8AC3E}">
        <p14:creationId xmlns:p14="http://schemas.microsoft.com/office/powerpoint/2010/main" val="37902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circle(in)">
                                      <p:cBhvr>
                                        <p:cTn id="20" dur="20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circle(in)">
                                      <p:cBhvr>
                                        <p:cTn id="33" dur="20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ircle(in)">
                                      <p:cBhvr>
                                        <p:cTn id="46" dur="20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8" grpId="0"/>
      <p:bldP spid="19" grpId="0"/>
      <p:bldP spid="20" grpId="0"/>
      <p:bldP spid="21" grpId="0"/>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57E7BE49-94FD-48DF-8502-85029769BD4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878667" y="361950"/>
            <a:ext cx="5935132" cy="5935132"/>
          </a:xfrm>
          <a:prstGeom prst="rect">
            <a:avLst/>
          </a:prstGeom>
        </p:spPr>
      </p:pic>
      <p:sp>
        <p:nvSpPr>
          <p:cNvPr id="5" name="ZoneTexte 4">
            <a:extLst>
              <a:ext uri="{FF2B5EF4-FFF2-40B4-BE49-F238E27FC236}">
                <a16:creationId xmlns:a16="http://schemas.microsoft.com/office/drawing/2014/main" id="{77037861-90D1-47D1-877F-D14B95D48A65}"/>
              </a:ext>
            </a:extLst>
          </p:cNvPr>
          <p:cNvSpPr txBox="1"/>
          <p:nvPr/>
        </p:nvSpPr>
        <p:spPr>
          <a:xfrm>
            <a:off x="1772271" y="2220346"/>
            <a:ext cx="8777195" cy="2031325"/>
          </a:xfrm>
          <a:prstGeom prst="rect">
            <a:avLst/>
          </a:prstGeom>
          <a:noFill/>
        </p:spPr>
        <p:txBody>
          <a:bodyPr wrap="square">
            <a:spAutoFit/>
          </a:bodyPr>
          <a:lstStyle/>
          <a:p>
            <a:r>
              <a:rPr lang="fr-FR" dirty="0" err="1">
                <a:latin typeface="Arial" panose="020B0604020202020204" pitchFamily="34" charset="0"/>
                <a:cs typeface="Arial" panose="020B0604020202020204" pitchFamily="34" charset="0"/>
              </a:rPr>
              <a:t>PFsense</a:t>
            </a:r>
            <a:r>
              <a:rPr lang="fr-FR" dirty="0">
                <a:latin typeface="Arial" panose="020B0604020202020204" pitchFamily="34" charset="0"/>
                <a:cs typeface="Arial" panose="020B0604020202020204" pitchFamily="34" charset="0"/>
              </a:rPr>
              <a:t> est une solution de pare-feu et de routeur open-source polyvalente et efficace, offrant une sécurité robuste et une gestion de réseau avancée pour une grande variété d'utilisateurs et d'organisations. Sa flexibilité, sa personnalisation et sa communauté active en font une solution idéale pour prendre le contrôle total de son environnement réseau. Avec ses nombreuses fonctionnalités avancées et son coût initial faible, </a:t>
            </a:r>
            <a:r>
              <a:rPr lang="fr-FR" dirty="0" err="1">
                <a:latin typeface="Arial" panose="020B0604020202020204" pitchFamily="34" charset="0"/>
                <a:cs typeface="Arial" panose="020B0604020202020204" pitchFamily="34" charset="0"/>
              </a:rPr>
              <a:t>PFsense</a:t>
            </a:r>
            <a:r>
              <a:rPr lang="fr-FR" dirty="0">
                <a:latin typeface="Arial" panose="020B0604020202020204" pitchFamily="34" charset="0"/>
                <a:cs typeface="Arial" panose="020B0604020202020204" pitchFamily="34" charset="0"/>
              </a:rPr>
              <a:t> est une excellente option pour les petites entreprises aux grandes organisations</a:t>
            </a:r>
            <a:r>
              <a:rPr lang="fr-FR" dirty="0"/>
              <a:t>.</a:t>
            </a:r>
          </a:p>
        </p:txBody>
      </p:sp>
      <p:grpSp>
        <p:nvGrpSpPr>
          <p:cNvPr id="6" name="Group 11">
            <a:extLst>
              <a:ext uri="{FF2B5EF4-FFF2-40B4-BE49-F238E27FC236}">
                <a16:creationId xmlns:a16="http://schemas.microsoft.com/office/drawing/2014/main" id="{1924DBF4-679F-4AB4-BCEA-450731706FA0}"/>
              </a:ext>
            </a:extLst>
          </p:cNvPr>
          <p:cNvGrpSpPr/>
          <p:nvPr/>
        </p:nvGrpSpPr>
        <p:grpSpPr>
          <a:xfrm rot="5400000">
            <a:off x="59268" y="-67730"/>
            <a:ext cx="3259669" cy="3378200"/>
            <a:chOff x="-1" y="134558"/>
            <a:chExt cx="2370667" cy="2155723"/>
          </a:xfrm>
        </p:grpSpPr>
        <p:sp>
          <p:nvSpPr>
            <p:cNvPr id="7" name="Isosceles Triangle 8">
              <a:extLst>
                <a:ext uri="{FF2B5EF4-FFF2-40B4-BE49-F238E27FC236}">
                  <a16:creationId xmlns:a16="http://schemas.microsoft.com/office/drawing/2014/main" id="{F41F19EB-AE27-41E2-AFBF-D214E47AFCDF}"/>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83E04D-FAF6-4E66-99C8-F53D9EF7295E}"/>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CEF189EC-D66E-4715-9BB0-0CFE3B2954D2}"/>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10" name="Group 11">
            <a:extLst>
              <a:ext uri="{FF2B5EF4-FFF2-40B4-BE49-F238E27FC236}">
                <a16:creationId xmlns:a16="http://schemas.microsoft.com/office/drawing/2014/main" id="{ED81B176-8CBA-4CBA-98FB-95C18ABEAD69}"/>
              </a:ext>
            </a:extLst>
          </p:cNvPr>
          <p:cNvGrpSpPr/>
          <p:nvPr/>
        </p:nvGrpSpPr>
        <p:grpSpPr>
          <a:xfrm rot="16200000">
            <a:off x="8873067" y="3547532"/>
            <a:ext cx="3259669" cy="3378200"/>
            <a:chOff x="-1" y="134558"/>
            <a:chExt cx="2370667" cy="2155723"/>
          </a:xfrm>
        </p:grpSpPr>
        <p:sp>
          <p:nvSpPr>
            <p:cNvPr id="11" name="Isosceles Triangle 8">
              <a:extLst>
                <a:ext uri="{FF2B5EF4-FFF2-40B4-BE49-F238E27FC236}">
                  <a16:creationId xmlns:a16="http://schemas.microsoft.com/office/drawing/2014/main" id="{3D80A3D1-C852-4D9D-B25B-D79E2F750735}"/>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2" name="Isosceles Triangle 9">
              <a:extLst>
                <a:ext uri="{FF2B5EF4-FFF2-40B4-BE49-F238E27FC236}">
                  <a16:creationId xmlns:a16="http://schemas.microsoft.com/office/drawing/2014/main" id="{1C62C130-E9AF-4DC3-897C-50E50D63EC2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3" name="Isosceles Triangle 10">
              <a:extLst>
                <a:ext uri="{FF2B5EF4-FFF2-40B4-BE49-F238E27FC236}">
                  <a16:creationId xmlns:a16="http://schemas.microsoft.com/office/drawing/2014/main" id="{8AAD8409-1A43-44FF-B6DC-6B09F86193B8}"/>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spTree>
    <p:extLst>
      <p:ext uri="{BB962C8B-B14F-4D97-AF65-F5344CB8AC3E}">
        <p14:creationId xmlns:p14="http://schemas.microsoft.com/office/powerpoint/2010/main" val="647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e 146">
            <a:extLst>
              <a:ext uri="{FF2B5EF4-FFF2-40B4-BE49-F238E27FC236}">
                <a16:creationId xmlns:a16="http://schemas.microsoft.com/office/drawing/2014/main" id="{53EEB77A-3FD0-4A11-AF7D-6F11CE867710}"/>
              </a:ext>
            </a:extLst>
          </p:cNvPr>
          <p:cNvGrpSpPr/>
          <p:nvPr/>
        </p:nvGrpSpPr>
        <p:grpSpPr>
          <a:xfrm>
            <a:off x="-8474" y="867832"/>
            <a:ext cx="931333" cy="558800"/>
            <a:chOff x="-8474" y="867832"/>
            <a:chExt cx="931333" cy="558800"/>
          </a:xfrm>
        </p:grpSpPr>
        <p:sp>
          <p:nvSpPr>
            <p:cNvPr id="80" name="Flèche : pentagone 79">
              <a:extLst>
                <a:ext uri="{FF2B5EF4-FFF2-40B4-BE49-F238E27FC236}">
                  <a16:creationId xmlns:a16="http://schemas.microsoft.com/office/drawing/2014/main" id="{511F00E2-2FF3-4AB4-BD22-8ECC83C6D652}"/>
                </a:ext>
              </a:extLst>
            </p:cNvPr>
            <p:cNvSpPr/>
            <p:nvPr/>
          </p:nvSpPr>
          <p:spPr>
            <a:xfrm>
              <a:off x="-8474" y="867832"/>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3" name="Ellipse 92">
              <a:extLst>
                <a:ext uri="{FF2B5EF4-FFF2-40B4-BE49-F238E27FC236}">
                  <a16:creationId xmlns:a16="http://schemas.microsoft.com/office/drawing/2014/main" id="{AC5E32F1-0E30-441A-8330-A403ADCD639F}"/>
                </a:ext>
              </a:extLst>
            </p:cNvPr>
            <p:cNvSpPr/>
            <p:nvPr/>
          </p:nvSpPr>
          <p:spPr>
            <a:xfrm>
              <a:off x="150283" y="91439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1" name="ZoneTexte 100">
              <a:extLst>
                <a:ext uri="{FF2B5EF4-FFF2-40B4-BE49-F238E27FC236}">
                  <a16:creationId xmlns:a16="http://schemas.microsoft.com/office/drawing/2014/main" id="{F4837279-D25F-4DEB-8079-1664EBFB5D39}"/>
                </a:ext>
              </a:extLst>
            </p:cNvPr>
            <p:cNvSpPr txBox="1"/>
            <p:nvPr/>
          </p:nvSpPr>
          <p:spPr>
            <a:xfrm>
              <a:off x="220980" y="977375"/>
              <a:ext cx="191770" cy="369332"/>
            </a:xfrm>
            <a:prstGeom prst="rect">
              <a:avLst/>
            </a:prstGeom>
            <a:noFill/>
          </p:spPr>
          <p:txBody>
            <a:bodyPr wrap="square" rtlCol="0">
              <a:spAutoFit/>
            </a:bodyPr>
            <a:lstStyle/>
            <a:p>
              <a:r>
                <a:rPr lang="en-US" dirty="0"/>
                <a:t>1</a:t>
              </a:r>
              <a:endParaRPr lang="fr-FR" dirty="0"/>
            </a:p>
          </p:txBody>
        </p:sp>
      </p:grpSp>
      <p:grpSp>
        <p:nvGrpSpPr>
          <p:cNvPr id="148" name="Groupe 147">
            <a:extLst>
              <a:ext uri="{FF2B5EF4-FFF2-40B4-BE49-F238E27FC236}">
                <a16:creationId xmlns:a16="http://schemas.microsoft.com/office/drawing/2014/main" id="{B140C7F2-89F4-4A65-A253-B0CC81C4C246}"/>
              </a:ext>
            </a:extLst>
          </p:cNvPr>
          <p:cNvGrpSpPr/>
          <p:nvPr/>
        </p:nvGrpSpPr>
        <p:grpSpPr>
          <a:xfrm>
            <a:off x="-8475" y="2015066"/>
            <a:ext cx="931333" cy="558800"/>
            <a:chOff x="-8475" y="2015066"/>
            <a:chExt cx="931333" cy="558800"/>
          </a:xfrm>
        </p:grpSpPr>
        <p:sp>
          <p:nvSpPr>
            <p:cNvPr id="81" name="Flèche : pentagone 80">
              <a:extLst>
                <a:ext uri="{FF2B5EF4-FFF2-40B4-BE49-F238E27FC236}">
                  <a16:creationId xmlns:a16="http://schemas.microsoft.com/office/drawing/2014/main" id="{A12913A8-A2F8-489E-98AD-87B38013E126}"/>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0" name="Ellipse 99">
              <a:extLst>
                <a:ext uri="{FF2B5EF4-FFF2-40B4-BE49-F238E27FC236}">
                  <a16:creationId xmlns:a16="http://schemas.microsoft.com/office/drawing/2014/main" id="{122CAFDD-8EAF-4D0E-9FA5-A1C98C58F207}"/>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2" name="ZoneTexte 101">
              <a:extLst>
                <a:ext uri="{FF2B5EF4-FFF2-40B4-BE49-F238E27FC236}">
                  <a16:creationId xmlns:a16="http://schemas.microsoft.com/office/drawing/2014/main" id="{9B778A97-3F0A-44B6-8DE3-F9511DCC95F5}"/>
                </a:ext>
              </a:extLst>
            </p:cNvPr>
            <p:cNvSpPr txBox="1"/>
            <p:nvPr/>
          </p:nvSpPr>
          <p:spPr>
            <a:xfrm>
              <a:off x="206164" y="2141549"/>
              <a:ext cx="191770" cy="369332"/>
            </a:xfrm>
            <a:prstGeom prst="rect">
              <a:avLst/>
            </a:prstGeom>
            <a:noFill/>
          </p:spPr>
          <p:txBody>
            <a:bodyPr wrap="square" rtlCol="0">
              <a:spAutoFit/>
            </a:bodyPr>
            <a:lstStyle/>
            <a:p>
              <a:r>
                <a:rPr lang="en-US" dirty="0"/>
                <a:t>2</a:t>
              </a:r>
              <a:endParaRPr lang="fr-FR" dirty="0"/>
            </a:p>
          </p:txBody>
        </p:sp>
      </p:grpSp>
      <p:grpSp>
        <p:nvGrpSpPr>
          <p:cNvPr id="153" name="Groupe 152">
            <a:extLst>
              <a:ext uri="{FF2B5EF4-FFF2-40B4-BE49-F238E27FC236}">
                <a16:creationId xmlns:a16="http://schemas.microsoft.com/office/drawing/2014/main" id="{8923B326-D47A-4520-9675-8EA17EAE47F7}"/>
              </a:ext>
            </a:extLst>
          </p:cNvPr>
          <p:cNvGrpSpPr/>
          <p:nvPr/>
        </p:nvGrpSpPr>
        <p:grpSpPr>
          <a:xfrm>
            <a:off x="0" y="3098805"/>
            <a:ext cx="931333" cy="558800"/>
            <a:chOff x="0" y="3098805"/>
            <a:chExt cx="931333" cy="558800"/>
          </a:xfrm>
        </p:grpSpPr>
        <p:grpSp>
          <p:nvGrpSpPr>
            <p:cNvPr id="150" name="Groupe 149">
              <a:extLst>
                <a:ext uri="{FF2B5EF4-FFF2-40B4-BE49-F238E27FC236}">
                  <a16:creationId xmlns:a16="http://schemas.microsoft.com/office/drawing/2014/main" id="{A6C4FDAA-104D-49D1-A577-B95717756438}"/>
                </a:ext>
              </a:extLst>
            </p:cNvPr>
            <p:cNvGrpSpPr/>
            <p:nvPr/>
          </p:nvGrpSpPr>
          <p:grpSpPr>
            <a:xfrm>
              <a:off x="0" y="3098805"/>
              <a:ext cx="931333" cy="558800"/>
              <a:chOff x="-8476" y="3060701"/>
              <a:chExt cx="931333" cy="558800"/>
            </a:xfrm>
          </p:grpSpPr>
          <p:sp>
            <p:nvSpPr>
              <p:cNvPr id="82" name="Flèche : pentagone 81">
                <a:extLst>
                  <a:ext uri="{FF2B5EF4-FFF2-40B4-BE49-F238E27FC236}">
                    <a16:creationId xmlns:a16="http://schemas.microsoft.com/office/drawing/2014/main" id="{15EE0AF4-313E-4162-AC5A-8D1E893AC98F}"/>
                  </a:ext>
                </a:extLst>
              </p:cNvPr>
              <p:cNvSpPr/>
              <p:nvPr/>
            </p:nvSpPr>
            <p:spPr>
              <a:xfrm>
                <a:off x="-8476" y="3060701"/>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9" name="Ellipse 98">
                <a:extLst>
                  <a:ext uri="{FF2B5EF4-FFF2-40B4-BE49-F238E27FC236}">
                    <a16:creationId xmlns:a16="http://schemas.microsoft.com/office/drawing/2014/main" id="{44450AF8-A31E-46CC-A175-1A3C2A2A3C52}"/>
                  </a:ext>
                </a:extLst>
              </p:cNvPr>
              <p:cNvSpPr/>
              <p:nvPr/>
            </p:nvSpPr>
            <p:spPr>
              <a:xfrm>
                <a:off x="110067" y="309245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4" name="ZoneTexte 103">
              <a:extLst>
                <a:ext uri="{FF2B5EF4-FFF2-40B4-BE49-F238E27FC236}">
                  <a16:creationId xmlns:a16="http://schemas.microsoft.com/office/drawing/2014/main" id="{B8F03CF1-A702-4C1B-91E2-339CC52BBFDB}"/>
                </a:ext>
              </a:extLst>
            </p:cNvPr>
            <p:cNvSpPr txBox="1"/>
            <p:nvPr/>
          </p:nvSpPr>
          <p:spPr>
            <a:xfrm>
              <a:off x="229456" y="3193539"/>
              <a:ext cx="331470" cy="369332"/>
            </a:xfrm>
            <a:prstGeom prst="rect">
              <a:avLst/>
            </a:prstGeom>
            <a:noFill/>
          </p:spPr>
          <p:txBody>
            <a:bodyPr wrap="square" rtlCol="0">
              <a:spAutoFit/>
            </a:bodyPr>
            <a:lstStyle/>
            <a:p>
              <a:r>
                <a:rPr lang="en-US" dirty="0"/>
                <a:t>3</a:t>
              </a:r>
              <a:endParaRPr lang="fr-FR" dirty="0"/>
            </a:p>
          </p:txBody>
        </p:sp>
      </p:grpSp>
      <p:grpSp>
        <p:nvGrpSpPr>
          <p:cNvPr id="154" name="Groupe 153">
            <a:extLst>
              <a:ext uri="{FF2B5EF4-FFF2-40B4-BE49-F238E27FC236}">
                <a16:creationId xmlns:a16="http://schemas.microsoft.com/office/drawing/2014/main" id="{87C1B938-5323-4E1D-B463-345281C719E9}"/>
              </a:ext>
            </a:extLst>
          </p:cNvPr>
          <p:cNvGrpSpPr/>
          <p:nvPr/>
        </p:nvGrpSpPr>
        <p:grpSpPr>
          <a:xfrm>
            <a:off x="-8478" y="4106336"/>
            <a:ext cx="931333" cy="558800"/>
            <a:chOff x="-8478" y="4106336"/>
            <a:chExt cx="931333" cy="558800"/>
          </a:xfrm>
        </p:grpSpPr>
        <p:grpSp>
          <p:nvGrpSpPr>
            <p:cNvPr id="149" name="Groupe 148">
              <a:extLst>
                <a:ext uri="{FF2B5EF4-FFF2-40B4-BE49-F238E27FC236}">
                  <a16:creationId xmlns:a16="http://schemas.microsoft.com/office/drawing/2014/main" id="{458DADBD-8EA0-40DD-93E1-B7BBD5AB3C8F}"/>
                </a:ext>
              </a:extLst>
            </p:cNvPr>
            <p:cNvGrpSpPr/>
            <p:nvPr/>
          </p:nvGrpSpPr>
          <p:grpSpPr>
            <a:xfrm>
              <a:off x="-8478" y="4106336"/>
              <a:ext cx="931333" cy="558800"/>
              <a:chOff x="-8478" y="4106336"/>
              <a:chExt cx="931333" cy="558800"/>
            </a:xfrm>
          </p:grpSpPr>
          <p:sp>
            <p:nvSpPr>
              <p:cNvPr id="83" name="Flèche : pentagone 82">
                <a:extLst>
                  <a:ext uri="{FF2B5EF4-FFF2-40B4-BE49-F238E27FC236}">
                    <a16:creationId xmlns:a16="http://schemas.microsoft.com/office/drawing/2014/main" id="{6B7CAFC7-9970-4657-817D-7350C5F11F12}"/>
                  </a:ext>
                </a:extLst>
              </p:cNvPr>
              <p:cNvSpPr/>
              <p:nvPr/>
            </p:nvSpPr>
            <p:spPr>
              <a:xfrm>
                <a:off x="-8478" y="410633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8" name="Ellipse 97">
                <a:extLst>
                  <a:ext uri="{FF2B5EF4-FFF2-40B4-BE49-F238E27FC236}">
                    <a16:creationId xmlns:a16="http://schemas.microsoft.com/office/drawing/2014/main" id="{052ECB1A-88DE-48DD-8F29-16D4372C4413}"/>
                  </a:ext>
                </a:extLst>
              </p:cNvPr>
              <p:cNvSpPr/>
              <p:nvPr/>
            </p:nvSpPr>
            <p:spPr>
              <a:xfrm>
                <a:off x="110067" y="4138085"/>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5" name="ZoneTexte 104">
              <a:extLst>
                <a:ext uri="{FF2B5EF4-FFF2-40B4-BE49-F238E27FC236}">
                  <a16:creationId xmlns:a16="http://schemas.microsoft.com/office/drawing/2014/main" id="{BB097A3D-E8B2-425B-8F46-45B1CFDB535B}"/>
                </a:ext>
              </a:extLst>
            </p:cNvPr>
            <p:cNvSpPr txBox="1"/>
            <p:nvPr/>
          </p:nvSpPr>
          <p:spPr>
            <a:xfrm>
              <a:off x="210714" y="4207935"/>
              <a:ext cx="212301" cy="369332"/>
            </a:xfrm>
            <a:prstGeom prst="rect">
              <a:avLst/>
            </a:prstGeom>
            <a:noFill/>
          </p:spPr>
          <p:txBody>
            <a:bodyPr wrap="square" rtlCol="0">
              <a:spAutoFit/>
            </a:bodyPr>
            <a:lstStyle/>
            <a:p>
              <a:r>
                <a:rPr lang="en-US" dirty="0"/>
                <a:t>4</a:t>
              </a:r>
              <a:endParaRPr lang="fr-FR" dirty="0"/>
            </a:p>
          </p:txBody>
        </p:sp>
      </p:grpSp>
      <p:grpSp>
        <p:nvGrpSpPr>
          <p:cNvPr id="155" name="Groupe 154">
            <a:extLst>
              <a:ext uri="{FF2B5EF4-FFF2-40B4-BE49-F238E27FC236}">
                <a16:creationId xmlns:a16="http://schemas.microsoft.com/office/drawing/2014/main" id="{2E0529C8-908A-46C8-8C2A-74A6EE4DF145}"/>
              </a:ext>
            </a:extLst>
          </p:cNvPr>
          <p:cNvGrpSpPr/>
          <p:nvPr/>
        </p:nvGrpSpPr>
        <p:grpSpPr>
          <a:xfrm>
            <a:off x="-8479" y="5151971"/>
            <a:ext cx="931333" cy="558800"/>
            <a:chOff x="-8479" y="5151971"/>
            <a:chExt cx="931333" cy="558800"/>
          </a:xfrm>
        </p:grpSpPr>
        <p:grpSp>
          <p:nvGrpSpPr>
            <p:cNvPr id="151" name="Groupe 150">
              <a:extLst>
                <a:ext uri="{FF2B5EF4-FFF2-40B4-BE49-F238E27FC236}">
                  <a16:creationId xmlns:a16="http://schemas.microsoft.com/office/drawing/2014/main" id="{2D9759BD-2818-4279-B03A-DD9F87E3BEA4}"/>
                </a:ext>
              </a:extLst>
            </p:cNvPr>
            <p:cNvGrpSpPr/>
            <p:nvPr/>
          </p:nvGrpSpPr>
          <p:grpSpPr>
            <a:xfrm>
              <a:off x="-8479" y="5151971"/>
              <a:ext cx="931333" cy="558800"/>
              <a:chOff x="-8479" y="5151971"/>
              <a:chExt cx="931333" cy="558800"/>
            </a:xfrm>
          </p:grpSpPr>
          <p:sp>
            <p:nvSpPr>
              <p:cNvPr id="84" name="Flèche : pentagone 83">
                <a:extLst>
                  <a:ext uri="{FF2B5EF4-FFF2-40B4-BE49-F238E27FC236}">
                    <a16:creationId xmlns:a16="http://schemas.microsoft.com/office/drawing/2014/main" id="{023B8CC6-4EA3-46E6-874B-9DE74D9AB9EA}"/>
                  </a:ext>
                </a:extLst>
              </p:cNvPr>
              <p:cNvSpPr/>
              <p:nvPr/>
            </p:nvSpPr>
            <p:spPr>
              <a:xfrm>
                <a:off x="-8479" y="5151971"/>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7" name="Ellipse 96">
                <a:extLst>
                  <a:ext uri="{FF2B5EF4-FFF2-40B4-BE49-F238E27FC236}">
                    <a16:creationId xmlns:a16="http://schemas.microsoft.com/office/drawing/2014/main" id="{F39E2CBB-F714-463A-B660-35C36D4C12CA}"/>
                  </a:ext>
                </a:extLst>
              </p:cNvPr>
              <p:cNvSpPr/>
              <p:nvPr/>
            </p:nvSpPr>
            <p:spPr>
              <a:xfrm>
                <a:off x="95253" y="517102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6" name="ZoneTexte 105">
              <a:extLst>
                <a:ext uri="{FF2B5EF4-FFF2-40B4-BE49-F238E27FC236}">
                  <a16:creationId xmlns:a16="http://schemas.microsoft.com/office/drawing/2014/main" id="{E71C0DE6-F9BC-4FDF-8BB6-9DBF02C46864}"/>
                </a:ext>
              </a:extLst>
            </p:cNvPr>
            <p:cNvSpPr txBox="1"/>
            <p:nvPr/>
          </p:nvSpPr>
          <p:spPr>
            <a:xfrm>
              <a:off x="190610" y="5246705"/>
              <a:ext cx="187746" cy="369332"/>
            </a:xfrm>
            <a:prstGeom prst="rect">
              <a:avLst/>
            </a:prstGeom>
            <a:noFill/>
          </p:spPr>
          <p:txBody>
            <a:bodyPr wrap="square" rtlCol="0">
              <a:spAutoFit/>
            </a:bodyPr>
            <a:lstStyle/>
            <a:p>
              <a:r>
                <a:rPr lang="en-US" dirty="0"/>
                <a:t>5</a:t>
              </a:r>
              <a:endParaRPr lang="fr-FR" dirty="0"/>
            </a:p>
          </p:txBody>
        </p:sp>
      </p:grpSp>
      <p:grpSp>
        <p:nvGrpSpPr>
          <p:cNvPr id="156" name="Groupe 155">
            <a:extLst>
              <a:ext uri="{FF2B5EF4-FFF2-40B4-BE49-F238E27FC236}">
                <a16:creationId xmlns:a16="http://schemas.microsoft.com/office/drawing/2014/main" id="{5E3FDC53-EE9D-41D4-89D7-1DB64E1F8BA5}"/>
              </a:ext>
            </a:extLst>
          </p:cNvPr>
          <p:cNvGrpSpPr/>
          <p:nvPr/>
        </p:nvGrpSpPr>
        <p:grpSpPr>
          <a:xfrm>
            <a:off x="-8479" y="6104468"/>
            <a:ext cx="931333" cy="558800"/>
            <a:chOff x="-8479" y="6104468"/>
            <a:chExt cx="931333" cy="558800"/>
          </a:xfrm>
        </p:grpSpPr>
        <p:grpSp>
          <p:nvGrpSpPr>
            <p:cNvPr id="152" name="Groupe 151">
              <a:extLst>
                <a:ext uri="{FF2B5EF4-FFF2-40B4-BE49-F238E27FC236}">
                  <a16:creationId xmlns:a16="http://schemas.microsoft.com/office/drawing/2014/main" id="{2D210B24-88FE-4F7C-8E4D-947DED86FD22}"/>
                </a:ext>
              </a:extLst>
            </p:cNvPr>
            <p:cNvGrpSpPr/>
            <p:nvPr/>
          </p:nvGrpSpPr>
          <p:grpSpPr>
            <a:xfrm>
              <a:off x="-8479" y="6104468"/>
              <a:ext cx="931333" cy="558800"/>
              <a:chOff x="-8477" y="6096001"/>
              <a:chExt cx="931333" cy="558800"/>
            </a:xfrm>
          </p:grpSpPr>
          <p:sp>
            <p:nvSpPr>
              <p:cNvPr id="79" name="Flèche : pentagone 78">
                <a:extLst>
                  <a:ext uri="{FF2B5EF4-FFF2-40B4-BE49-F238E27FC236}">
                    <a16:creationId xmlns:a16="http://schemas.microsoft.com/office/drawing/2014/main" id="{C9F5F33C-9BB8-4764-9897-0F08AF30CDD3}"/>
                  </a:ext>
                </a:extLst>
              </p:cNvPr>
              <p:cNvSpPr/>
              <p:nvPr/>
            </p:nvSpPr>
            <p:spPr>
              <a:xfrm>
                <a:off x="-8477" y="6096001"/>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6" name="Ellipse 95">
                <a:extLst>
                  <a:ext uri="{FF2B5EF4-FFF2-40B4-BE49-F238E27FC236}">
                    <a16:creationId xmlns:a16="http://schemas.microsoft.com/office/drawing/2014/main" id="{7D9D194B-3FCC-42C1-AEF6-2112E0879839}"/>
                  </a:ext>
                </a:extLst>
              </p:cNvPr>
              <p:cNvSpPr/>
              <p:nvPr/>
            </p:nvSpPr>
            <p:spPr>
              <a:xfrm>
                <a:off x="115150" y="6127749"/>
                <a:ext cx="469050"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7" name="ZoneTexte 106">
              <a:extLst>
                <a:ext uri="{FF2B5EF4-FFF2-40B4-BE49-F238E27FC236}">
                  <a16:creationId xmlns:a16="http://schemas.microsoft.com/office/drawing/2014/main" id="{30CCD473-64A4-4223-B201-B5F8C33F8961}"/>
                </a:ext>
              </a:extLst>
            </p:cNvPr>
            <p:cNvSpPr txBox="1"/>
            <p:nvPr/>
          </p:nvSpPr>
          <p:spPr>
            <a:xfrm>
              <a:off x="206058" y="6236220"/>
              <a:ext cx="303320" cy="369332"/>
            </a:xfrm>
            <a:prstGeom prst="rect">
              <a:avLst/>
            </a:prstGeom>
            <a:noFill/>
          </p:spPr>
          <p:txBody>
            <a:bodyPr wrap="square" rtlCol="0">
              <a:spAutoFit/>
            </a:bodyPr>
            <a:lstStyle/>
            <a:p>
              <a:r>
                <a:rPr lang="en-US" dirty="0"/>
                <a:t>6</a:t>
              </a:r>
              <a:endParaRPr lang="fr-FR" dirty="0"/>
            </a:p>
          </p:txBody>
        </p:sp>
      </p:grpSp>
      <p:pic>
        <p:nvPicPr>
          <p:cNvPr id="116" name="Image 115">
            <a:extLst>
              <a:ext uri="{FF2B5EF4-FFF2-40B4-BE49-F238E27FC236}">
                <a16:creationId xmlns:a16="http://schemas.microsoft.com/office/drawing/2014/main" id="{F090E1C7-0F80-460E-AB38-605843E72A8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53742" y="349925"/>
            <a:ext cx="7679267" cy="6261954"/>
          </a:xfrm>
          <a:prstGeom prst="rect">
            <a:avLst/>
          </a:prstGeom>
        </p:spPr>
      </p:pic>
      <p:grpSp>
        <p:nvGrpSpPr>
          <p:cNvPr id="119" name="Groupe 118">
            <a:extLst>
              <a:ext uri="{FF2B5EF4-FFF2-40B4-BE49-F238E27FC236}">
                <a16:creationId xmlns:a16="http://schemas.microsoft.com/office/drawing/2014/main" id="{C523D915-2575-4FC0-8E52-D95729E476E1}"/>
              </a:ext>
            </a:extLst>
          </p:cNvPr>
          <p:cNvGrpSpPr/>
          <p:nvPr/>
        </p:nvGrpSpPr>
        <p:grpSpPr>
          <a:xfrm>
            <a:off x="948268" y="876291"/>
            <a:ext cx="3132666" cy="558801"/>
            <a:chOff x="948268" y="876291"/>
            <a:chExt cx="3132666" cy="558801"/>
          </a:xfrm>
        </p:grpSpPr>
        <p:sp>
          <p:nvSpPr>
            <p:cNvPr id="120" name="Flèche : chevron 119">
              <a:extLst>
                <a:ext uri="{FF2B5EF4-FFF2-40B4-BE49-F238E27FC236}">
                  <a16:creationId xmlns:a16="http://schemas.microsoft.com/office/drawing/2014/main" id="{149B88CB-58C8-4F04-AD51-183741EB0829}"/>
                </a:ext>
              </a:extLst>
            </p:cNvPr>
            <p:cNvSpPr/>
            <p:nvPr/>
          </p:nvSpPr>
          <p:spPr>
            <a:xfrm>
              <a:off x="948268" y="876291"/>
              <a:ext cx="313266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1" name="ZoneTexte 120">
              <a:extLst>
                <a:ext uri="{FF2B5EF4-FFF2-40B4-BE49-F238E27FC236}">
                  <a16:creationId xmlns:a16="http://schemas.microsoft.com/office/drawing/2014/main" id="{A81A97C6-330D-4EB4-8F58-58043FECD718}"/>
                </a:ext>
              </a:extLst>
            </p:cNvPr>
            <p:cNvSpPr txBox="1"/>
            <p:nvPr/>
          </p:nvSpPr>
          <p:spPr>
            <a:xfrm>
              <a:off x="1282700" y="954092"/>
              <a:ext cx="237066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INTRODUCTION</a:t>
              </a:r>
              <a:endParaRPr lang="fr-FR" b="1" dirty="0">
                <a:solidFill>
                  <a:schemeClr val="bg1"/>
                </a:solidFill>
                <a:latin typeface="Arial" panose="020B0604020202020204" pitchFamily="34" charset="0"/>
                <a:cs typeface="Arial" panose="020B0604020202020204" pitchFamily="34" charset="0"/>
              </a:endParaRPr>
            </a:p>
          </p:txBody>
        </p:sp>
      </p:grpSp>
      <p:grpSp>
        <p:nvGrpSpPr>
          <p:cNvPr id="123" name="Groupe 122">
            <a:extLst>
              <a:ext uri="{FF2B5EF4-FFF2-40B4-BE49-F238E27FC236}">
                <a16:creationId xmlns:a16="http://schemas.microsoft.com/office/drawing/2014/main" id="{DA46EF96-D5FA-4BE0-A2BB-60B86A7218DF}"/>
              </a:ext>
            </a:extLst>
          </p:cNvPr>
          <p:cNvGrpSpPr/>
          <p:nvPr/>
        </p:nvGrpSpPr>
        <p:grpSpPr>
          <a:xfrm>
            <a:off x="910146" y="2031998"/>
            <a:ext cx="3924319" cy="577339"/>
            <a:chOff x="910146" y="2015065"/>
            <a:chExt cx="3924319" cy="577339"/>
          </a:xfrm>
        </p:grpSpPr>
        <p:sp>
          <p:nvSpPr>
            <p:cNvPr id="124" name="Flèche : chevron 123">
              <a:extLst>
                <a:ext uri="{FF2B5EF4-FFF2-40B4-BE49-F238E27FC236}">
                  <a16:creationId xmlns:a16="http://schemas.microsoft.com/office/drawing/2014/main" id="{E9FD641B-D1AD-4948-8EC7-72C3FC490704}"/>
                </a:ext>
              </a:extLst>
            </p:cNvPr>
            <p:cNvSpPr/>
            <p:nvPr/>
          </p:nvSpPr>
          <p:spPr>
            <a:xfrm>
              <a:off x="910146" y="2015065"/>
              <a:ext cx="3924319" cy="57733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5" name="ZoneTexte 124">
              <a:extLst>
                <a:ext uri="{FF2B5EF4-FFF2-40B4-BE49-F238E27FC236}">
                  <a16:creationId xmlns:a16="http://schemas.microsoft.com/office/drawing/2014/main" id="{BA5C53BB-2785-4E0D-944C-2956F02AEB57}"/>
                </a:ext>
              </a:extLst>
            </p:cNvPr>
            <p:cNvSpPr txBox="1"/>
            <p:nvPr/>
          </p:nvSpPr>
          <p:spPr>
            <a:xfrm>
              <a:off x="1312328" y="2098871"/>
              <a:ext cx="3132666"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Fonctionalit</a:t>
              </a:r>
              <a:r>
                <a:rPr lang="fr-FR" sz="2400" b="1" dirty="0">
                  <a:solidFill>
                    <a:schemeClr val="bg1"/>
                  </a:solidFill>
                  <a:latin typeface="Arial" panose="020B0604020202020204" pitchFamily="34" charset="0"/>
                  <a:cs typeface="Arial" panose="020B0604020202020204" pitchFamily="34" charset="0"/>
                </a:rPr>
                <a:t>és clés</a:t>
              </a:r>
            </a:p>
          </p:txBody>
        </p:sp>
      </p:grpSp>
      <p:grpSp>
        <p:nvGrpSpPr>
          <p:cNvPr id="127" name="Groupe 126">
            <a:extLst>
              <a:ext uri="{FF2B5EF4-FFF2-40B4-BE49-F238E27FC236}">
                <a16:creationId xmlns:a16="http://schemas.microsoft.com/office/drawing/2014/main" id="{FDCCCE4A-7C31-4E9C-A9EC-BD06AD55284C}"/>
              </a:ext>
            </a:extLst>
          </p:cNvPr>
          <p:cNvGrpSpPr/>
          <p:nvPr/>
        </p:nvGrpSpPr>
        <p:grpSpPr>
          <a:xfrm>
            <a:off x="922854" y="3067056"/>
            <a:ext cx="4711706" cy="558801"/>
            <a:chOff x="922854" y="3067056"/>
            <a:chExt cx="4711706" cy="558801"/>
          </a:xfrm>
        </p:grpSpPr>
        <p:sp>
          <p:nvSpPr>
            <p:cNvPr id="128" name="Flèche : chevron 127">
              <a:extLst>
                <a:ext uri="{FF2B5EF4-FFF2-40B4-BE49-F238E27FC236}">
                  <a16:creationId xmlns:a16="http://schemas.microsoft.com/office/drawing/2014/main" id="{6CDBA01A-CA03-4296-9D11-27F0ED3A3036}"/>
                </a:ext>
              </a:extLst>
            </p:cNvPr>
            <p:cNvSpPr/>
            <p:nvPr/>
          </p:nvSpPr>
          <p:spPr>
            <a:xfrm>
              <a:off x="922854" y="3067056"/>
              <a:ext cx="471170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9" name="ZoneTexte 128">
              <a:extLst>
                <a:ext uri="{FF2B5EF4-FFF2-40B4-BE49-F238E27FC236}">
                  <a16:creationId xmlns:a16="http://schemas.microsoft.com/office/drawing/2014/main" id="{F5482C7A-EBB2-4934-B6EC-059B0A4EB6D9}"/>
                </a:ext>
              </a:extLst>
            </p:cNvPr>
            <p:cNvSpPr txBox="1"/>
            <p:nvPr/>
          </p:nvSpPr>
          <p:spPr>
            <a:xfrm>
              <a:off x="1096423" y="3140046"/>
              <a:ext cx="4364567"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Avantages d’utilisation de pfsense</a:t>
              </a:r>
              <a:endParaRPr lang="fr-FR" sz="2000" b="1" dirty="0">
                <a:solidFill>
                  <a:schemeClr val="bg1"/>
                </a:solidFill>
                <a:latin typeface="Arial" panose="020B0604020202020204" pitchFamily="34" charset="0"/>
                <a:cs typeface="Arial" panose="020B0604020202020204" pitchFamily="34" charset="0"/>
              </a:endParaRPr>
            </a:p>
          </p:txBody>
        </p:sp>
      </p:grpSp>
      <p:grpSp>
        <p:nvGrpSpPr>
          <p:cNvPr id="131" name="Groupe 130">
            <a:extLst>
              <a:ext uri="{FF2B5EF4-FFF2-40B4-BE49-F238E27FC236}">
                <a16:creationId xmlns:a16="http://schemas.microsoft.com/office/drawing/2014/main" id="{2C9E5032-94C2-487D-B850-042045BC80B7}"/>
              </a:ext>
            </a:extLst>
          </p:cNvPr>
          <p:cNvGrpSpPr/>
          <p:nvPr/>
        </p:nvGrpSpPr>
        <p:grpSpPr>
          <a:xfrm>
            <a:off x="948267" y="4091520"/>
            <a:ext cx="5410200" cy="558801"/>
            <a:chOff x="948267" y="4074586"/>
            <a:chExt cx="5410200" cy="558801"/>
          </a:xfrm>
        </p:grpSpPr>
        <p:sp>
          <p:nvSpPr>
            <p:cNvPr id="132" name="Flèche : chevron 131">
              <a:extLst>
                <a:ext uri="{FF2B5EF4-FFF2-40B4-BE49-F238E27FC236}">
                  <a16:creationId xmlns:a16="http://schemas.microsoft.com/office/drawing/2014/main" id="{76AE051B-6577-40E9-B4F1-8BF188ADE7B6}"/>
                </a:ext>
              </a:extLst>
            </p:cNvPr>
            <p:cNvSpPr/>
            <p:nvPr/>
          </p:nvSpPr>
          <p:spPr>
            <a:xfrm>
              <a:off x="948267" y="4074586"/>
              <a:ext cx="5410200"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3" name="ZoneTexte 132">
              <a:extLst>
                <a:ext uri="{FF2B5EF4-FFF2-40B4-BE49-F238E27FC236}">
                  <a16:creationId xmlns:a16="http://schemas.microsoft.com/office/drawing/2014/main" id="{B5511E5F-645D-4AA1-99B0-DE63938E2A3D}"/>
                </a:ext>
              </a:extLst>
            </p:cNvPr>
            <p:cNvSpPr txBox="1"/>
            <p:nvPr/>
          </p:nvSpPr>
          <p:spPr>
            <a:xfrm>
              <a:off x="1348316" y="4168700"/>
              <a:ext cx="4986867"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Presentation de l’interface de Pfsense</a:t>
              </a:r>
              <a:endParaRPr lang="fr-FR" sz="2000" b="1" dirty="0">
                <a:solidFill>
                  <a:schemeClr val="bg1"/>
                </a:solidFill>
                <a:latin typeface="Arial" panose="020B0604020202020204" pitchFamily="34" charset="0"/>
                <a:cs typeface="Arial" panose="020B0604020202020204" pitchFamily="34" charset="0"/>
              </a:endParaRPr>
            </a:p>
          </p:txBody>
        </p:sp>
      </p:grpSp>
      <p:grpSp>
        <p:nvGrpSpPr>
          <p:cNvPr id="135" name="Groupe 134">
            <a:extLst>
              <a:ext uri="{FF2B5EF4-FFF2-40B4-BE49-F238E27FC236}">
                <a16:creationId xmlns:a16="http://schemas.microsoft.com/office/drawing/2014/main" id="{290A6CD5-B0C0-4DBB-8C11-BBD674ECB2EF}"/>
              </a:ext>
            </a:extLst>
          </p:cNvPr>
          <p:cNvGrpSpPr/>
          <p:nvPr/>
        </p:nvGrpSpPr>
        <p:grpSpPr>
          <a:xfrm>
            <a:off x="895329" y="5185837"/>
            <a:ext cx="6172199" cy="558801"/>
            <a:chOff x="895329" y="5151970"/>
            <a:chExt cx="6172199" cy="558801"/>
          </a:xfrm>
        </p:grpSpPr>
        <p:sp>
          <p:nvSpPr>
            <p:cNvPr id="136" name="Flèche : chevron 135">
              <a:extLst>
                <a:ext uri="{FF2B5EF4-FFF2-40B4-BE49-F238E27FC236}">
                  <a16:creationId xmlns:a16="http://schemas.microsoft.com/office/drawing/2014/main" id="{20F597E3-09B9-4103-974D-B33B1231E06F}"/>
                </a:ext>
              </a:extLst>
            </p:cNvPr>
            <p:cNvSpPr/>
            <p:nvPr/>
          </p:nvSpPr>
          <p:spPr>
            <a:xfrm>
              <a:off x="895329" y="5151970"/>
              <a:ext cx="6172199"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7" name="ZoneTexte 136">
              <a:extLst>
                <a:ext uri="{FF2B5EF4-FFF2-40B4-BE49-F238E27FC236}">
                  <a16:creationId xmlns:a16="http://schemas.microsoft.com/office/drawing/2014/main" id="{859BD4D7-3099-4BE2-B1CE-314F1674B50D}"/>
                </a:ext>
              </a:extLst>
            </p:cNvPr>
            <p:cNvSpPr txBox="1"/>
            <p:nvPr/>
          </p:nvSpPr>
          <p:spPr>
            <a:xfrm>
              <a:off x="1369844" y="5205203"/>
              <a:ext cx="4656667"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Cas d’etude </a:t>
              </a:r>
              <a:endParaRPr lang="fr-FR" sz="2000" b="1" dirty="0">
                <a:solidFill>
                  <a:schemeClr val="bg1"/>
                </a:solidFill>
                <a:latin typeface="Arial" panose="020B0604020202020204" pitchFamily="34" charset="0"/>
                <a:cs typeface="Arial" panose="020B0604020202020204" pitchFamily="34" charset="0"/>
              </a:endParaRPr>
            </a:p>
          </p:txBody>
        </p:sp>
      </p:grpSp>
      <p:grpSp>
        <p:nvGrpSpPr>
          <p:cNvPr id="139" name="Groupe 138">
            <a:extLst>
              <a:ext uri="{FF2B5EF4-FFF2-40B4-BE49-F238E27FC236}">
                <a16:creationId xmlns:a16="http://schemas.microsoft.com/office/drawing/2014/main" id="{287867E1-19A8-4102-AA99-41B7ADB7E53C}"/>
              </a:ext>
            </a:extLst>
          </p:cNvPr>
          <p:cNvGrpSpPr/>
          <p:nvPr/>
        </p:nvGrpSpPr>
        <p:grpSpPr>
          <a:xfrm>
            <a:off x="922854" y="6104467"/>
            <a:ext cx="7027346" cy="558801"/>
            <a:chOff x="922854" y="6096000"/>
            <a:chExt cx="7027346" cy="558801"/>
          </a:xfrm>
        </p:grpSpPr>
        <p:sp>
          <p:nvSpPr>
            <p:cNvPr id="140" name="Flèche : chevron 139">
              <a:extLst>
                <a:ext uri="{FF2B5EF4-FFF2-40B4-BE49-F238E27FC236}">
                  <a16:creationId xmlns:a16="http://schemas.microsoft.com/office/drawing/2014/main" id="{BA91FD45-B6D1-4476-8D3A-B5F199D751EE}"/>
                </a:ext>
              </a:extLst>
            </p:cNvPr>
            <p:cNvSpPr/>
            <p:nvPr/>
          </p:nvSpPr>
          <p:spPr>
            <a:xfrm>
              <a:off x="922854" y="6096000"/>
              <a:ext cx="702734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1" name="ZoneTexte 140">
              <a:extLst>
                <a:ext uri="{FF2B5EF4-FFF2-40B4-BE49-F238E27FC236}">
                  <a16:creationId xmlns:a16="http://schemas.microsoft.com/office/drawing/2014/main" id="{FCBF16E8-D37D-432D-97BB-B9D23674CADC}"/>
                </a:ext>
              </a:extLst>
            </p:cNvPr>
            <p:cNvSpPr txBox="1"/>
            <p:nvPr/>
          </p:nvSpPr>
          <p:spPr>
            <a:xfrm>
              <a:off x="1348316" y="6211768"/>
              <a:ext cx="44196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Etude comparative </a:t>
              </a:r>
              <a:endParaRPr lang="fr-FR" sz="2000" b="1" dirty="0">
                <a:solidFill>
                  <a:schemeClr val="bg1"/>
                </a:solidFill>
                <a:latin typeface="Arial" panose="020B0604020202020204" pitchFamily="34" charset="0"/>
                <a:cs typeface="Arial" panose="020B0604020202020204" pitchFamily="34" charset="0"/>
              </a:endParaRPr>
            </a:p>
          </p:txBody>
        </p:sp>
      </p:grpSp>
      <p:grpSp>
        <p:nvGrpSpPr>
          <p:cNvPr id="142" name="Group 11">
            <a:extLst>
              <a:ext uri="{FF2B5EF4-FFF2-40B4-BE49-F238E27FC236}">
                <a16:creationId xmlns:a16="http://schemas.microsoft.com/office/drawing/2014/main" id="{664BDA78-7CBF-474F-AF8D-B7637A8B6E35}"/>
              </a:ext>
            </a:extLst>
          </p:cNvPr>
          <p:cNvGrpSpPr/>
          <p:nvPr/>
        </p:nvGrpSpPr>
        <p:grpSpPr>
          <a:xfrm rot="10800000">
            <a:off x="8917483" y="-12709"/>
            <a:ext cx="3259669" cy="3378200"/>
            <a:chOff x="-1" y="134558"/>
            <a:chExt cx="2370667" cy="2155723"/>
          </a:xfrm>
        </p:grpSpPr>
        <p:sp>
          <p:nvSpPr>
            <p:cNvPr id="143" name="Isosceles Triangle 8">
              <a:extLst>
                <a:ext uri="{FF2B5EF4-FFF2-40B4-BE49-F238E27FC236}">
                  <a16:creationId xmlns:a16="http://schemas.microsoft.com/office/drawing/2014/main" id="{E772C4B3-3146-47A3-B200-5C2B4B5B5D06}"/>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44" name="Isosceles Triangle 9">
              <a:extLst>
                <a:ext uri="{FF2B5EF4-FFF2-40B4-BE49-F238E27FC236}">
                  <a16:creationId xmlns:a16="http://schemas.microsoft.com/office/drawing/2014/main" id="{E7844F6A-91C9-4A77-BFF4-81172413F179}"/>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45" name="Isosceles Triangle 10">
              <a:extLst>
                <a:ext uri="{FF2B5EF4-FFF2-40B4-BE49-F238E27FC236}">
                  <a16:creationId xmlns:a16="http://schemas.microsoft.com/office/drawing/2014/main" id="{ABDE4453-5F96-49DD-AA8D-87EE39536E24}"/>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spTree>
    <p:extLst>
      <p:ext uri="{BB962C8B-B14F-4D97-AF65-F5344CB8AC3E}">
        <p14:creationId xmlns:p14="http://schemas.microsoft.com/office/powerpoint/2010/main" val="3639990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anim calcmode="lin" valueType="num">
                                      <p:cBhvr>
                                        <p:cTn id="8" dur="1000" fill="hold"/>
                                        <p:tgtEl>
                                          <p:spTgt spid="147"/>
                                        </p:tgtEl>
                                        <p:attrNameLst>
                                          <p:attrName>ppt_x</p:attrName>
                                        </p:attrNameLst>
                                      </p:cBhvr>
                                      <p:tavLst>
                                        <p:tav tm="0">
                                          <p:val>
                                            <p:strVal val="#ppt_x"/>
                                          </p:val>
                                        </p:tav>
                                        <p:tav tm="100000">
                                          <p:val>
                                            <p:strVal val="#ppt_x"/>
                                          </p:val>
                                        </p:tav>
                                      </p:tavLst>
                                    </p:anim>
                                    <p:anim calcmode="lin" valueType="num">
                                      <p:cBhvr>
                                        <p:cTn id="9"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1000"/>
                                        <p:tgtEl>
                                          <p:spTgt spid="119"/>
                                        </p:tgtEl>
                                      </p:cBhvr>
                                    </p:animEffect>
                                    <p:anim calcmode="lin" valueType="num">
                                      <p:cBhvr>
                                        <p:cTn id="15" dur="1000" fill="hold"/>
                                        <p:tgtEl>
                                          <p:spTgt spid="119"/>
                                        </p:tgtEl>
                                        <p:attrNameLst>
                                          <p:attrName>ppt_x</p:attrName>
                                        </p:attrNameLst>
                                      </p:cBhvr>
                                      <p:tavLst>
                                        <p:tav tm="0">
                                          <p:val>
                                            <p:strVal val="#ppt_x"/>
                                          </p:val>
                                        </p:tav>
                                        <p:tav tm="100000">
                                          <p:val>
                                            <p:strVal val="#ppt_x"/>
                                          </p:val>
                                        </p:tav>
                                      </p:tavLst>
                                    </p:anim>
                                    <p:anim calcmode="lin" valueType="num">
                                      <p:cBhvr>
                                        <p:cTn id="16"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wipe(down)">
                                      <p:cBhvr>
                                        <p:cTn id="26" dur="500"/>
                                        <p:tgtEl>
                                          <p:spTgt spid="12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anim calcmode="lin" valueType="num">
                                      <p:cBhvr>
                                        <p:cTn id="32" dur="1000" fill="hold"/>
                                        <p:tgtEl>
                                          <p:spTgt spid="153"/>
                                        </p:tgtEl>
                                        <p:attrNameLst>
                                          <p:attrName>ppt_x</p:attrName>
                                        </p:attrNameLst>
                                      </p:cBhvr>
                                      <p:tavLst>
                                        <p:tav tm="0">
                                          <p:val>
                                            <p:strVal val="#ppt_x"/>
                                          </p:val>
                                        </p:tav>
                                        <p:tav tm="100000">
                                          <p:val>
                                            <p:strVal val="#ppt_x"/>
                                          </p:val>
                                        </p:tav>
                                      </p:tavLst>
                                    </p:anim>
                                    <p:anim calcmode="lin" valueType="num">
                                      <p:cBhvr>
                                        <p:cTn id="33"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wipe(down)">
                                      <p:cBhvr>
                                        <p:cTn id="38" dur="500"/>
                                        <p:tgtEl>
                                          <p:spTgt spid="12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54"/>
                                        </p:tgtEl>
                                        <p:attrNameLst>
                                          <p:attrName>style.visibility</p:attrName>
                                        </p:attrNameLst>
                                      </p:cBhvr>
                                      <p:to>
                                        <p:strVal val="visible"/>
                                      </p:to>
                                    </p:set>
                                    <p:animEffect transition="in" filter="fade">
                                      <p:cBhvr>
                                        <p:cTn id="43" dur="1000"/>
                                        <p:tgtEl>
                                          <p:spTgt spid="154"/>
                                        </p:tgtEl>
                                      </p:cBhvr>
                                    </p:animEffect>
                                    <p:anim calcmode="lin" valueType="num">
                                      <p:cBhvr>
                                        <p:cTn id="44" dur="1000" fill="hold"/>
                                        <p:tgtEl>
                                          <p:spTgt spid="154"/>
                                        </p:tgtEl>
                                        <p:attrNameLst>
                                          <p:attrName>ppt_x</p:attrName>
                                        </p:attrNameLst>
                                      </p:cBhvr>
                                      <p:tavLst>
                                        <p:tav tm="0">
                                          <p:val>
                                            <p:strVal val="#ppt_x"/>
                                          </p:val>
                                        </p:tav>
                                        <p:tav tm="100000">
                                          <p:val>
                                            <p:strVal val="#ppt_x"/>
                                          </p:val>
                                        </p:tav>
                                      </p:tavLst>
                                    </p:anim>
                                    <p:anim calcmode="lin" valueType="num">
                                      <p:cBhvr>
                                        <p:cTn id="45"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wipe(down)">
                                      <p:cBhvr>
                                        <p:cTn id="50" dur="500"/>
                                        <p:tgtEl>
                                          <p:spTgt spid="13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fade">
                                      <p:cBhvr>
                                        <p:cTn id="55" dur="1000"/>
                                        <p:tgtEl>
                                          <p:spTgt spid="155"/>
                                        </p:tgtEl>
                                      </p:cBhvr>
                                    </p:animEffect>
                                    <p:anim calcmode="lin" valueType="num">
                                      <p:cBhvr>
                                        <p:cTn id="56" dur="1000" fill="hold"/>
                                        <p:tgtEl>
                                          <p:spTgt spid="155"/>
                                        </p:tgtEl>
                                        <p:attrNameLst>
                                          <p:attrName>ppt_x</p:attrName>
                                        </p:attrNameLst>
                                      </p:cBhvr>
                                      <p:tavLst>
                                        <p:tav tm="0">
                                          <p:val>
                                            <p:strVal val="#ppt_x"/>
                                          </p:val>
                                        </p:tav>
                                        <p:tav tm="100000">
                                          <p:val>
                                            <p:strVal val="#ppt_x"/>
                                          </p:val>
                                        </p:tav>
                                      </p:tavLst>
                                    </p:anim>
                                    <p:anim calcmode="lin" valueType="num">
                                      <p:cBhvr>
                                        <p:cTn id="57"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35"/>
                                        </p:tgtEl>
                                        <p:attrNameLst>
                                          <p:attrName>style.visibility</p:attrName>
                                        </p:attrNameLst>
                                      </p:cBhvr>
                                      <p:to>
                                        <p:strVal val="visible"/>
                                      </p:to>
                                    </p:set>
                                    <p:animEffect transition="in" filter="wipe(down)">
                                      <p:cBhvr>
                                        <p:cTn id="62" dur="500"/>
                                        <p:tgtEl>
                                          <p:spTgt spid="135"/>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1000"/>
                                        <p:tgtEl>
                                          <p:spTgt spid="156"/>
                                        </p:tgtEl>
                                      </p:cBhvr>
                                    </p:animEffect>
                                    <p:anim calcmode="lin" valueType="num">
                                      <p:cBhvr>
                                        <p:cTn id="68" dur="1000" fill="hold"/>
                                        <p:tgtEl>
                                          <p:spTgt spid="156"/>
                                        </p:tgtEl>
                                        <p:attrNameLst>
                                          <p:attrName>ppt_x</p:attrName>
                                        </p:attrNameLst>
                                      </p:cBhvr>
                                      <p:tavLst>
                                        <p:tav tm="0">
                                          <p:val>
                                            <p:strVal val="#ppt_x"/>
                                          </p:val>
                                        </p:tav>
                                        <p:tav tm="100000">
                                          <p:val>
                                            <p:strVal val="#ppt_x"/>
                                          </p:val>
                                        </p:tav>
                                      </p:tavLst>
                                    </p:anim>
                                    <p:anim calcmode="lin" valueType="num">
                                      <p:cBhvr>
                                        <p:cTn id="69"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wipe(down)">
                                      <p:cBhvr>
                                        <p:cTn id="74"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0" name="Image 9">
            <a:extLst>
              <a:ext uri="{FF2B5EF4-FFF2-40B4-BE49-F238E27FC236}">
                <a16:creationId xmlns:a16="http://schemas.microsoft.com/office/drawing/2014/main" id="{8AC35FB0-9427-4C97-808C-144997448A7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2689984" y="988532"/>
            <a:ext cx="6263516" cy="5219597"/>
          </a:xfrm>
          <a:prstGeom prst="rect">
            <a:avLst/>
          </a:prstGeom>
        </p:spPr>
      </p:pic>
      <p:grpSp>
        <p:nvGrpSpPr>
          <p:cNvPr id="11" name="Groupe 10">
            <a:extLst>
              <a:ext uri="{FF2B5EF4-FFF2-40B4-BE49-F238E27FC236}">
                <a16:creationId xmlns:a16="http://schemas.microsoft.com/office/drawing/2014/main" id="{63400462-34A0-43DE-B920-B6A08BF19768}"/>
              </a:ext>
            </a:extLst>
          </p:cNvPr>
          <p:cNvGrpSpPr/>
          <p:nvPr/>
        </p:nvGrpSpPr>
        <p:grpSpPr>
          <a:xfrm>
            <a:off x="4331899" y="2750201"/>
            <a:ext cx="4487332" cy="1357598"/>
            <a:chOff x="1125589" y="876040"/>
            <a:chExt cx="3132666" cy="558801"/>
          </a:xfrm>
        </p:grpSpPr>
        <p:sp>
          <p:nvSpPr>
            <p:cNvPr id="12" name="Flèche : chevron 11">
              <a:extLst>
                <a:ext uri="{FF2B5EF4-FFF2-40B4-BE49-F238E27FC236}">
                  <a16:creationId xmlns:a16="http://schemas.microsoft.com/office/drawing/2014/main" id="{4D706E78-DBF2-415B-823C-1C35A92D8CA2}"/>
                </a:ext>
              </a:extLst>
            </p:cNvPr>
            <p:cNvSpPr/>
            <p:nvPr/>
          </p:nvSpPr>
          <p:spPr>
            <a:xfrm>
              <a:off x="1125589" y="876040"/>
              <a:ext cx="313266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 name="ZoneTexte 12">
              <a:extLst>
                <a:ext uri="{FF2B5EF4-FFF2-40B4-BE49-F238E27FC236}">
                  <a16:creationId xmlns:a16="http://schemas.microsoft.com/office/drawing/2014/main" id="{C5A42C92-4A3C-499A-BD55-F6B4B1F0478A}"/>
                </a:ext>
              </a:extLst>
            </p:cNvPr>
            <p:cNvSpPr txBox="1"/>
            <p:nvPr/>
          </p:nvSpPr>
          <p:spPr>
            <a:xfrm>
              <a:off x="1630712" y="1047759"/>
              <a:ext cx="2370667" cy="215363"/>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INTRODUCTION</a:t>
              </a:r>
              <a:endParaRPr lang="fr-FR" sz="2800" b="1" dirty="0">
                <a:solidFill>
                  <a:schemeClr val="bg1"/>
                </a:solidFill>
                <a:latin typeface="Arial" panose="020B0604020202020204" pitchFamily="34" charset="0"/>
                <a:cs typeface="Arial" panose="020B0604020202020204" pitchFamily="34" charset="0"/>
              </a:endParaRPr>
            </a:p>
          </p:txBody>
        </p:sp>
      </p:grpSp>
      <p:grpSp>
        <p:nvGrpSpPr>
          <p:cNvPr id="14" name="Groupe 13">
            <a:extLst>
              <a:ext uri="{FF2B5EF4-FFF2-40B4-BE49-F238E27FC236}">
                <a16:creationId xmlns:a16="http://schemas.microsoft.com/office/drawing/2014/main" id="{92AC5F8C-8C18-4D27-A02A-248E264EEE56}"/>
              </a:ext>
            </a:extLst>
          </p:cNvPr>
          <p:cNvGrpSpPr/>
          <p:nvPr/>
        </p:nvGrpSpPr>
        <p:grpSpPr>
          <a:xfrm>
            <a:off x="2427647" y="2677535"/>
            <a:ext cx="1894692" cy="1502930"/>
            <a:chOff x="-8474" y="867832"/>
            <a:chExt cx="931333" cy="558800"/>
          </a:xfrm>
        </p:grpSpPr>
        <p:sp>
          <p:nvSpPr>
            <p:cNvPr id="15" name="Flèche : pentagone 14">
              <a:extLst>
                <a:ext uri="{FF2B5EF4-FFF2-40B4-BE49-F238E27FC236}">
                  <a16:creationId xmlns:a16="http://schemas.microsoft.com/office/drawing/2014/main" id="{F98DD8E0-9095-489D-8B5F-4C54249964B4}"/>
                </a:ext>
              </a:extLst>
            </p:cNvPr>
            <p:cNvSpPr/>
            <p:nvPr/>
          </p:nvSpPr>
          <p:spPr>
            <a:xfrm>
              <a:off x="-8474" y="867832"/>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3085FFCA-79F0-44CE-8295-05F7E2D5FEE9}"/>
                </a:ext>
              </a:extLst>
            </p:cNvPr>
            <p:cNvSpPr/>
            <p:nvPr/>
          </p:nvSpPr>
          <p:spPr>
            <a:xfrm>
              <a:off x="150283" y="91439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B7C6CB10-FBD2-4A07-8EA6-DCB6109764C9}"/>
                </a:ext>
              </a:extLst>
            </p:cNvPr>
            <p:cNvSpPr txBox="1"/>
            <p:nvPr/>
          </p:nvSpPr>
          <p:spPr>
            <a:xfrm>
              <a:off x="313495" y="1048830"/>
              <a:ext cx="191770" cy="217423"/>
            </a:xfrm>
            <a:prstGeom prst="rect">
              <a:avLst/>
            </a:prstGeom>
            <a:noFill/>
          </p:spPr>
          <p:txBody>
            <a:bodyPr wrap="square" rtlCol="0">
              <a:spAutoFit/>
            </a:bodyPr>
            <a:lstStyle/>
            <a:p>
              <a:r>
                <a:rPr lang="en-US" sz="3200" dirty="0"/>
                <a:t>1</a:t>
              </a:r>
              <a:endParaRPr lang="fr-FR" sz="3200" dirty="0"/>
            </a:p>
          </p:txBody>
        </p:sp>
      </p:grpSp>
    </p:spTree>
    <p:extLst>
      <p:ext uri="{BB962C8B-B14F-4D97-AF65-F5344CB8AC3E}">
        <p14:creationId xmlns:p14="http://schemas.microsoft.com/office/powerpoint/2010/main" val="204610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E20AF90-5487-4322-9A29-51D0D7E9800E}"/>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574157" y="442462"/>
            <a:ext cx="7679267" cy="6261954"/>
          </a:xfrm>
          <a:prstGeom prst="rect">
            <a:avLst/>
          </a:prstGeom>
        </p:spPr>
      </p:pic>
      <p:grpSp>
        <p:nvGrpSpPr>
          <p:cNvPr id="10" name="Group 11">
            <a:extLst>
              <a:ext uri="{FF2B5EF4-FFF2-40B4-BE49-F238E27FC236}">
                <a16:creationId xmlns:a16="http://schemas.microsoft.com/office/drawing/2014/main" id="{D63077AE-4F46-4EA7-B93D-8FCFA3CB75D4}"/>
              </a:ext>
            </a:extLst>
          </p:cNvPr>
          <p:cNvGrpSpPr/>
          <p:nvPr/>
        </p:nvGrpSpPr>
        <p:grpSpPr>
          <a:xfrm rot="5400000">
            <a:off x="39606" y="-59261"/>
            <a:ext cx="3259669" cy="3378200"/>
            <a:chOff x="-1" y="134558"/>
            <a:chExt cx="2370667" cy="2155723"/>
          </a:xfrm>
        </p:grpSpPr>
        <p:sp>
          <p:nvSpPr>
            <p:cNvPr id="11" name="Isosceles Triangle 8">
              <a:extLst>
                <a:ext uri="{FF2B5EF4-FFF2-40B4-BE49-F238E27FC236}">
                  <a16:creationId xmlns:a16="http://schemas.microsoft.com/office/drawing/2014/main" id="{1C267CE2-3818-417A-AB5C-4EC3CF85FB00}"/>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2" name="Isosceles Triangle 9">
              <a:extLst>
                <a:ext uri="{FF2B5EF4-FFF2-40B4-BE49-F238E27FC236}">
                  <a16:creationId xmlns:a16="http://schemas.microsoft.com/office/drawing/2014/main" id="{778638F2-03D8-42FF-B997-E16BE11142EB}"/>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3" name="Isosceles Triangle 10">
              <a:extLst>
                <a:ext uri="{FF2B5EF4-FFF2-40B4-BE49-F238E27FC236}">
                  <a16:creationId xmlns:a16="http://schemas.microsoft.com/office/drawing/2014/main" id="{AFCF2A58-4278-4D42-9B36-5C17BF3EA4A6}"/>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15" name="Group 11">
            <a:extLst>
              <a:ext uri="{FF2B5EF4-FFF2-40B4-BE49-F238E27FC236}">
                <a16:creationId xmlns:a16="http://schemas.microsoft.com/office/drawing/2014/main" id="{BF78024B-6F54-44C7-B639-589098B1F1EB}"/>
              </a:ext>
            </a:extLst>
          </p:cNvPr>
          <p:cNvGrpSpPr/>
          <p:nvPr/>
        </p:nvGrpSpPr>
        <p:grpSpPr>
          <a:xfrm rot="16200000">
            <a:off x="8873068" y="3564464"/>
            <a:ext cx="3259669" cy="3378200"/>
            <a:chOff x="-1" y="134558"/>
            <a:chExt cx="2370667" cy="2155723"/>
          </a:xfrm>
        </p:grpSpPr>
        <p:sp>
          <p:nvSpPr>
            <p:cNvPr id="16" name="Isosceles Triangle 8">
              <a:extLst>
                <a:ext uri="{FF2B5EF4-FFF2-40B4-BE49-F238E27FC236}">
                  <a16:creationId xmlns:a16="http://schemas.microsoft.com/office/drawing/2014/main" id="{63EC2802-5D1D-48ED-809C-AD00555C989D}"/>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7" name="Isosceles Triangle 9">
              <a:extLst>
                <a:ext uri="{FF2B5EF4-FFF2-40B4-BE49-F238E27FC236}">
                  <a16:creationId xmlns:a16="http://schemas.microsoft.com/office/drawing/2014/main" id="{EF81F29A-5464-4293-BE02-A626D5DBDADB}"/>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8" name="Isosceles Triangle 10">
              <a:extLst>
                <a:ext uri="{FF2B5EF4-FFF2-40B4-BE49-F238E27FC236}">
                  <a16:creationId xmlns:a16="http://schemas.microsoft.com/office/drawing/2014/main" id="{A0CB19F2-DE88-4837-B67F-7C112446A622}"/>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sp>
        <p:nvSpPr>
          <p:cNvPr id="20" name="ZoneTexte 19">
            <a:extLst>
              <a:ext uri="{FF2B5EF4-FFF2-40B4-BE49-F238E27FC236}">
                <a16:creationId xmlns:a16="http://schemas.microsoft.com/office/drawing/2014/main" id="{F273839D-11EF-489A-A7FB-101404761B0B}"/>
              </a:ext>
            </a:extLst>
          </p:cNvPr>
          <p:cNvSpPr txBox="1"/>
          <p:nvPr/>
        </p:nvSpPr>
        <p:spPr>
          <a:xfrm>
            <a:off x="1689104" y="1169581"/>
            <a:ext cx="9118280" cy="1200329"/>
          </a:xfrm>
          <a:prstGeom prst="rect">
            <a:avLst/>
          </a:prstGeom>
          <a:noFill/>
        </p:spPr>
        <p:txBody>
          <a:bodyPr wrap="square">
            <a:spAutoFit/>
          </a:bodyPr>
          <a:lstStyle/>
          <a:p>
            <a:r>
              <a:rPr lang="fr-FR" b="1" dirty="0">
                <a:latin typeface="Arial" panose="020B0604020202020204" pitchFamily="34" charset="0"/>
                <a:cs typeface="Arial" panose="020B0604020202020204" pitchFamily="34" charset="0"/>
              </a:rPr>
              <a:t>PFsense</a:t>
            </a:r>
            <a:r>
              <a:rPr lang="fr-FR" dirty="0">
                <a:latin typeface="Arial" panose="020B0604020202020204" pitchFamily="34" charset="0"/>
                <a:cs typeface="Arial" panose="020B0604020202020204" pitchFamily="34" charset="0"/>
              </a:rPr>
              <a:t> est un système d'exploitation de réseau open-source basé </a:t>
            </a:r>
            <a:r>
              <a:rPr lang="en-US" dirty="0">
                <a:latin typeface="Arial" panose="020B0604020202020204" pitchFamily="34" charset="0"/>
                <a:cs typeface="Arial" panose="020B0604020202020204" pitchFamily="34" charset="0"/>
              </a:rPr>
              <a:t>sur un projet monowall </a:t>
            </a:r>
            <a:r>
              <a:rPr lang="fr-FR" dirty="0">
                <a:latin typeface="Arial" panose="020B0604020202020204" pitchFamily="34" charset="0"/>
                <a:cs typeface="Arial" panose="020B0604020202020204" pitchFamily="34" charset="0"/>
              </a:rPr>
              <a:t>qui offre une solution complète de sécurité et de gestion de réseau. Il combine les fonctionnalités de pare-feu, routeur, système de sécurité et système de gestion de réseau pour protéger et contrôler le trafic réseau.IL a été fondé,en 2004 p</a:t>
            </a:r>
            <a:r>
              <a:rPr lang="en-US" dirty="0">
                <a:latin typeface="Arial" panose="020B0604020202020204" pitchFamily="34" charset="0"/>
                <a:cs typeface="Arial" panose="020B0604020202020204" pitchFamily="34" charset="0"/>
              </a:rPr>
              <a:t>ar</a:t>
            </a:r>
            <a:endParaRPr lang="fr-FR" dirty="0">
              <a:latin typeface="Arial" panose="020B0604020202020204" pitchFamily="34" charset="0"/>
              <a:cs typeface="Arial" panose="020B0604020202020204" pitchFamily="34" charset="0"/>
            </a:endParaRPr>
          </a:p>
        </p:txBody>
      </p:sp>
      <p:grpSp>
        <p:nvGrpSpPr>
          <p:cNvPr id="26" name="Groupe 25">
            <a:extLst>
              <a:ext uri="{FF2B5EF4-FFF2-40B4-BE49-F238E27FC236}">
                <a16:creationId xmlns:a16="http://schemas.microsoft.com/office/drawing/2014/main" id="{25A7566C-6F67-419F-9307-925913EEAC7C}"/>
              </a:ext>
            </a:extLst>
          </p:cNvPr>
          <p:cNvGrpSpPr/>
          <p:nvPr/>
        </p:nvGrpSpPr>
        <p:grpSpPr>
          <a:xfrm>
            <a:off x="4419600" y="3020829"/>
            <a:ext cx="2419187" cy="2801036"/>
            <a:chOff x="4419600" y="3020829"/>
            <a:chExt cx="2419187" cy="2801036"/>
          </a:xfrm>
        </p:grpSpPr>
        <p:pic>
          <p:nvPicPr>
            <p:cNvPr id="22" name="Image 21">
              <a:extLst>
                <a:ext uri="{FF2B5EF4-FFF2-40B4-BE49-F238E27FC236}">
                  <a16:creationId xmlns:a16="http://schemas.microsoft.com/office/drawing/2014/main" id="{80E79132-A487-42E1-B285-70B72614B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173" y="3020829"/>
              <a:ext cx="2289614" cy="2289614"/>
            </a:xfrm>
            <a:prstGeom prst="rect">
              <a:avLst/>
            </a:prstGeom>
          </p:spPr>
        </p:pic>
        <p:sp>
          <p:nvSpPr>
            <p:cNvPr id="25" name="ZoneTexte 24">
              <a:extLst>
                <a:ext uri="{FF2B5EF4-FFF2-40B4-BE49-F238E27FC236}">
                  <a16:creationId xmlns:a16="http://schemas.microsoft.com/office/drawing/2014/main" id="{E1D06E47-451E-4F45-93FB-3931B9A4716B}"/>
                </a:ext>
              </a:extLst>
            </p:cNvPr>
            <p:cNvSpPr txBox="1"/>
            <p:nvPr/>
          </p:nvSpPr>
          <p:spPr>
            <a:xfrm>
              <a:off x="4419600" y="5452533"/>
              <a:ext cx="2419187" cy="369332"/>
            </a:xfrm>
            <a:prstGeom prst="rect">
              <a:avLst/>
            </a:prstGeom>
            <a:noFill/>
          </p:spPr>
          <p:txBody>
            <a:bodyPr wrap="square" rtlCol="0">
              <a:spAutoFit/>
            </a:bodyPr>
            <a:lstStyle/>
            <a:p>
              <a:r>
                <a:rPr lang="fr-FR" dirty="0">
                  <a:latin typeface="Arial Black" panose="020B0A04020102020204" pitchFamily="34" charset="0"/>
                </a:rPr>
                <a:t>Chris BUECHLER</a:t>
              </a:r>
            </a:p>
          </p:txBody>
        </p:sp>
      </p:grpSp>
    </p:spTree>
    <p:extLst>
      <p:ext uri="{BB962C8B-B14F-4D97-AF65-F5344CB8AC3E}">
        <p14:creationId xmlns:p14="http://schemas.microsoft.com/office/powerpoint/2010/main" val="356619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0" name="Image 9">
            <a:extLst>
              <a:ext uri="{FF2B5EF4-FFF2-40B4-BE49-F238E27FC236}">
                <a16:creationId xmlns:a16="http://schemas.microsoft.com/office/drawing/2014/main" id="{D2F14507-147E-47AA-82DF-8B6E60A847BB}"/>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689984" y="988532"/>
            <a:ext cx="6263516" cy="5219597"/>
          </a:xfrm>
          <a:prstGeom prst="rect">
            <a:avLst/>
          </a:prstGeom>
        </p:spPr>
      </p:pic>
      <p:grpSp>
        <p:nvGrpSpPr>
          <p:cNvPr id="11" name="Groupe 10">
            <a:extLst>
              <a:ext uri="{FF2B5EF4-FFF2-40B4-BE49-F238E27FC236}">
                <a16:creationId xmlns:a16="http://schemas.microsoft.com/office/drawing/2014/main" id="{0FEB3465-48C8-4654-AC5E-BEB1D51C7492}"/>
              </a:ext>
            </a:extLst>
          </p:cNvPr>
          <p:cNvGrpSpPr/>
          <p:nvPr/>
        </p:nvGrpSpPr>
        <p:grpSpPr>
          <a:xfrm>
            <a:off x="4690511" y="2550059"/>
            <a:ext cx="4262990" cy="1048270"/>
            <a:chOff x="968601" y="2076561"/>
            <a:chExt cx="3924319" cy="577339"/>
          </a:xfrm>
        </p:grpSpPr>
        <p:sp>
          <p:nvSpPr>
            <p:cNvPr id="12" name="Flèche : chevron 11">
              <a:extLst>
                <a:ext uri="{FF2B5EF4-FFF2-40B4-BE49-F238E27FC236}">
                  <a16:creationId xmlns:a16="http://schemas.microsoft.com/office/drawing/2014/main" id="{E9B2C92E-D6CB-423D-8AB7-62BB07A19D01}"/>
                </a:ext>
              </a:extLst>
            </p:cNvPr>
            <p:cNvSpPr/>
            <p:nvPr/>
          </p:nvSpPr>
          <p:spPr>
            <a:xfrm>
              <a:off x="968601" y="2076561"/>
              <a:ext cx="3924319" cy="57733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 name="ZoneTexte 12">
              <a:extLst>
                <a:ext uri="{FF2B5EF4-FFF2-40B4-BE49-F238E27FC236}">
                  <a16:creationId xmlns:a16="http://schemas.microsoft.com/office/drawing/2014/main" id="{4F54578A-F1CA-4B5C-ABF0-284192D1F66B}"/>
                </a:ext>
              </a:extLst>
            </p:cNvPr>
            <p:cNvSpPr txBox="1"/>
            <p:nvPr/>
          </p:nvSpPr>
          <p:spPr>
            <a:xfrm>
              <a:off x="1731026" y="2192235"/>
              <a:ext cx="3132666"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Fonctionalit</a:t>
              </a:r>
              <a:r>
                <a:rPr lang="fr-FR" sz="2400" b="1" dirty="0">
                  <a:solidFill>
                    <a:schemeClr val="bg1"/>
                  </a:solidFill>
                  <a:latin typeface="Arial" panose="020B0604020202020204" pitchFamily="34" charset="0"/>
                  <a:cs typeface="Arial" panose="020B0604020202020204" pitchFamily="34" charset="0"/>
                </a:rPr>
                <a:t>és clés</a:t>
              </a:r>
            </a:p>
          </p:txBody>
        </p:sp>
      </p:grpSp>
      <p:grpSp>
        <p:nvGrpSpPr>
          <p:cNvPr id="14" name="Groupe 13">
            <a:extLst>
              <a:ext uri="{FF2B5EF4-FFF2-40B4-BE49-F238E27FC236}">
                <a16:creationId xmlns:a16="http://schemas.microsoft.com/office/drawing/2014/main" id="{8907F058-3CE0-4E5D-ABA2-00AD0B2DD78A}"/>
              </a:ext>
            </a:extLst>
          </p:cNvPr>
          <p:cNvGrpSpPr/>
          <p:nvPr/>
        </p:nvGrpSpPr>
        <p:grpSpPr>
          <a:xfrm>
            <a:off x="3309729" y="2577061"/>
            <a:ext cx="1475890" cy="1029740"/>
            <a:chOff x="-8475" y="2015066"/>
            <a:chExt cx="931333" cy="558800"/>
          </a:xfrm>
        </p:grpSpPr>
        <p:sp>
          <p:nvSpPr>
            <p:cNvPr id="15" name="Flèche : pentagone 14">
              <a:extLst>
                <a:ext uri="{FF2B5EF4-FFF2-40B4-BE49-F238E27FC236}">
                  <a16:creationId xmlns:a16="http://schemas.microsoft.com/office/drawing/2014/main" id="{7C80AEBF-4992-4EF7-9B18-9755EA2F75D8}"/>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D49385B1-B7DE-435F-91C0-4A03A23392CA}"/>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622E30E7-41F8-408D-9A24-F508A341C50D}"/>
                </a:ext>
              </a:extLst>
            </p:cNvPr>
            <p:cNvSpPr txBox="1"/>
            <p:nvPr/>
          </p:nvSpPr>
          <p:spPr>
            <a:xfrm>
              <a:off x="208453" y="2162566"/>
              <a:ext cx="191770" cy="283931"/>
            </a:xfrm>
            <a:prstGeom prst="rect">
              <a:avLst/>
            </a:prstGeom>
            <a:noFill/>
          </p:spPr>
          <p:txBody>
            <a:bodyPr wrap="square" rtlCol="0">
              <a:spAutoFit/>
            </a:bodyPr>
            <a:lstStyle/>
            <a:p>
              <a:r>
                <a:rPr lang="en-US" sz="2800" dirty="0"/>
                <a:t>2</a:t>
              </a:r>
              <a:endParaRPr lang="fr-FR" sz="2800" dirty="0"/>
            </a:p>
          </p:txBody>
        </p:sp>
      </p:grpSp>
    </p:spTree>
    <p:extLst>
      <p:ext uri="{BB962C8B-B14F-4D97-AF65-F5344CB8AC3E}">
        <p14:creationId xmlns:p14="http://schemas.microsoft.com/office/powerpoint/2010/main" val="372441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6A762C10-E28E-457F-8D76-DBADE0C896FE}"/>
              </a:ext>
            </a:extLst>
          </p:cNvPr>
          <p:cNvGrpSpPr/>
          <p:nvPr/>
        </p:nvGrpSpPr>
        <p:grpSpPr>
          <a:xfrm>
            <a:off x="471192" y="3429000"/>
            <a:ext cx="3278550" cy="3387198"/>
            <a:chOff x="471192" y="3429000"/>
            <a:chExt cx="3278550" cy="3387198"/>
          </a:xfrm>
        </p:grpSpPr>
        <p:pic>
          <p:nvPicPr>
            <p:cNvPr id="17" name="Image 16">
              <a:extLst>
                <a:ext uri="{FF2B5EF4-FFF2-40B4-BE49-F238E27FC236}">
                  <a16:creationId xmlns:a16="http://schemas.microsoft.com/office/drawing/2014/main" id="{AF3031CB-01E6-4CFB-8295-692925AD8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92" y="3429000"/>
              <a:ext cx="3029914" cy="2670430"/>
            </a:xfrm>
            <a:prstGeom prst="rect">
              <a:avLst/>
            </a:prstGeom>
          </p:spPr>
        </p:pic>
        <p:sp>
          <p:nvSpPr>
            <p:cNvPr id="22" name="ZoneTexte 21">
              <a:extLst>
                <a:ext uri="{FF2B5EF4-FFF2-40B4-BE49-F238E27FC236}">
                  <a16:creationId xmlns:a16="http://schemas.microsoft.com/office/drawing/2014/main" id="{E7F72241-20D5-426D-A760-E565E2901CC2}"/>
                </a:ext>
              </a:extLst>
            </p:cNvPr>
            <p:cNvSpPr txBox="1"/>
            <p:nvPr/>
          </p:nvSpPr>
          <p:spPr>
            <a:xfrm>
              <a:off x="659408" y="6200645"/>
              <a:ext cx="3090334" cy="61555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Gestion de la bande passante( QOS, Traffic shapper</a:t>
              </a:r>
              <a:r>
                <a:rPr lang="en-US" dirty="0"/>
                <a:t>)</a:t>
              </a:r>
              <a:endParaRPr lang="fr-FR" dirty="0"/>
            </a:p>
          </p:txBody>
        </p:sp>
      </p:grpSp>
      <p:grpSp>
        <p:nvGrpSpPr>
          <p:cNvPr id="30" name="Groupe 29">
            <a:extLst>
              <a:ext uri="{FF2B5EF4-FFF2-40B4-BE49-F238E27FC236}">
                <a16:creationId xmlns:a16="http://schemas.microsoft.com/office/drawing/2014/main" id="{733E24FC-D85B-4D09-A0AE-9F4E3CD6E3C4}"/>
              </a:ext>
            </a:extLst>
          </p:cNvPr>
          <p:cNvGrpSpPr/>
          <p:nvPr/>
        </p:nvGrpSpPr>
        <p:grpSpPr>
          <a:xfrm>
            <a:off x="471192" y="460814"/>
            <a:ext cx="3669022" cy="2576520"/>
            <a:chOff x="471192" y="460814"/>
            <a:chExt cx="3669022" cy="2576520"/>
          </a:xfrm>
        </p:grpSpPr>
        <p:pic>
          <p:nvPicPr>
            <p:cNvPr id="11" name="Image 10">
              <a:extLst>
                <a:ext uri="{FF2B5EF4-FFF2-40B4-BE49-F238E27FC236}">
                  <a16:creationId xmlns:a16="http://schemas.microsoft.com/office/drawing/2014/main" id="{641C7E02-EAB3-4C83-A5D8-2B14992A0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92" y="460814"/>
              <a:ext cx="3278550" cy="2341822"/>
            </a:xfrm>
            <a:prstGeom prst="rect">
              <a:avLst/>
            </a:prstGeom>
          </p:spPr>
        </p:pic>
        <p:sp>
          <p:nvSpPr>
            <p:cNvPr id="24" name="ZoneTexte 23">
              <a:extLst>
                <a:ext uri="{FF2B5EF4-FFF2-40B4-BE49-F238E27FC236}">
                  <a16:creationId xmlns:a16="http://schemas.microsoft.com/office/drawing/2014/main" id="{F0E3E1EB-3370-4884-B025-3DBFE5859ABF}"/>
                </a:ext>
              </a:extLst>
            </p:cNvPr>
            <p:cNvSpPr txBox="1"/>
            <p:nvPr/>
          </p:nvSpPr>
          <p:spPr>
            <a:xfrm>
              <a:off x="1186885" y="2668002"/>
              <a:ext cx="295332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Firewalling</a:t>
              </a:r>
              <a:endParaRPr lang="fr-FR" dirty="0">
                <a:latin typeface="Arial" panose="020B0604020202020204" pitchFamily="34" charset="0"/>
                <a:cs typeface="Arial" panose="020B0604020202020204" pitchFamily="34" charset="0"/>
              </a:endParaRPr>
            </a:p>
          </p:txBody>
        </p:sp>
      </p:grpSp>
      <p:grpSp>
        <p:nvGrpSpPr>
          <p:cNvPr id="31" name="Groupe 30">
            <a:extLst>
              <a:ext uri="{FF2B5EF4-FFF2-40B4-BE49-F238E27FC236}">
                <a16:creationId xmlns:a16="http://schemas.microsoft.com/office/drawing/2014/main" id="{43873FFD-03E3-431D-91B6-A9654FC9BCAB}"/>
              </a:ext>
            </a:extLst>
          </p:cNvPr>
          <p:cNvGrpSpPr/>
          <p:nvPr/>
        </p:nvGrpSpPr>
        <p:grpSpPr>
          <a:xfrm>
            <a:off x="4798856" y="460814"/>
            <a:ext cx="2829374" cy="2899686"/>
            <a:chOff x="4798856" y="460814"/>
            <a:chExt cx="2829374" cy="2899686"/>
          </a:xfrm>
        </p:grpSpPr>
        <p:pic>
          <p:nvPicPr>
            <p:cNvPr id="19" name="Image 18">
              <a:extLst>
                <a:ext uri="{FF2B5EF4-FFF2-40B4-BE49-F238E27FC236}">
                  <a16:creationId xmlns:a16="http://schemas.microsoft.com/office/drawing/2014/main" id="{E5B72614-0BA6-4A29-841F-66985533B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856" y="460814"/>
              <a:ext cx="2829374" cy="2021603"/>
            </a:xfrm>
            <a:prstGeom prst="rect">
              <a:avLst/>
            </a:prstGeom>
          </p:spPr>
        </p:pic>
        <p:sp>
          <p:nvSpPr>
            <p:cNvPr id="25" name="ZoneTexte 24">
              <a:extLst>
                <a:ext uri="{FF2B5EF4-FFF2-40B4-BE49-F238E27FC236}">
                  <a16:creationId xmlns:a16="http://schemas.microsoft.com/office/drawing/2014/main" id="{F39FC08D-FC0C-4A6A-B56D-2F8F6D2DAB6D}"/>
                </a:ext>
              </a:extLst>
            </p:cNvPr>
            <p:cNvSpPr txBox="1"/>
            <p:nvPr/>
          </p:nvSpPr>
          <p:spPr>
            <a:xfrm>
              <a:off x="4935794" y="2714169"/>
              <a:ext cx="2349909" cy="646331"/>
            </a:xfrm>
            <a:prstGeom prst="rect">
              <a:avLst/>
            </a:prstGeom>
            <a:noFill/>
          </p:spPr>
          <p:txBody>
            <a:bodyPr wrap="square" rtlCol="0">
              <a:spAutoFit/>
            </a:bodyPr>
            <a:lstStyle/>
            <a:p>
              <a:r>
                <a:rPr lang="en-US" dirty="0"/>
                <a:t>Services : DNS , DHCP, NTP</a:t>
              </a:r>
              <a:endParaRPr lang="fr-FR" dirty="0"/>
            </a:p>
          </p:txBody>
        </p:sp>
      </p:grpSp>
      <p:grpSp>
        <p:nvGrpSpPr>
          <p:cNvPr id="32" name="Groupe 31">
            <a:extLst>
              <a:ext uri="{FF2B5EF4-FFF2-40B4-BE49-F238E27FC236}">
                <a16:creationId xmlns:a16="http://schemas.microsoft.com/office/drawing/2014/main" id="{7228897A-FE5F-4FDD-8C61-A7E008EA3AD1}"/>
              </a:ext>
            </a:extLst>
          </p:cNvPr>
          <p:cNvGrpSpPr/>
          <p:nvPr/>
        </p:nvGrpSpPr>
        <p:grpSpPr>
          <a:xfrm>
            <a:off x="8998060" y="697757"/>
            <a:ext cx="2574508" cy="2591367"/>
            <a:chOff x="8998060" y="697757"/>
            <a:chExt cx="2574508" cy="2591367"/>
          </a:xfrm>
        </p:grpSpPr>
        <p:pic>
          <p:nvPicPr>
            <p:cNvPr id="13" name="Image 12">
              <a:extLst>
                <a:ext uri="{FF2B5EF4-FFF2-40B4-BE49-F238E27FC236}">
                  <a16:creationId xmlns:a16="http://schemas.microsoft.com/office/drawing/2014/main" id="{9009746B-BCB2-4C24-839D-70D90E8E5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8060" y="697757"/>
              <a:ext cx="2164889" cy="2164889"/>
            </a:xfrm>
            <a:prstGeom prst="rect">
              <a:avLst/>
            </a:prstGeom>
          </p:spPr>
        </p:pic>
        <p:sp>
          <p:nvSpPr>
            <p:cNvPr id="27" name="ZoneTexte 26">
              <a:extLst>
                <a:ext uri="{FF2B5EF4-FFF2-40B4-BE49-F238E27FC236}">
                  <a16:creationId xmlns:a16="http://schemas.microsoft.com/office/drawing/2014/main" id="{407EE98F-1383-4BD9-8E51-DE8E012A121A}"/>
                </a:ext>
              </a:extLst>
            </p:cNvPr>
            <p:cNvSpPr txBox="1"/>
            <p:nvPr/>
          </p:nvSpPr>
          <p:spPr>
            <a:xfrm>
              <a:off x="9222659" y="2919792"/>
              <a:ext cx="2349909" cy="369332"/>
            </a:xfrm>
            <a:prstGeom prst="rect">
              <a:avLst/>
            </a:prstGeom>
            <a:noFill/>
          </p:spPr>
          <p:txBody>
            <a:bodyPr wrap="square" rtlCol="0">
              <a:spAutoFit/>
            </a:bodyPr>
            <a:lstStyle/>
            <a:p>
              <a:r>
                <a:rPr lang="en-US" dirty="0"/>
                <a:t>Configuration Reseau</a:t>
              </a:r>
              <a:endParaRPr lang="fr-FR" dirty="0"/>
            </a:p>
          </p:txBody>
        </p:sp>
      </p:grpSp>
      <p:grpSp>
        <p:nvGrpSpPr>
          <p:cNvPr id="34" name="Groupe 33">
            <a:extLst>
              <a:ext uri="{FF2B5EF4-FFF2-40B4-BE49-F238E27FC236}">
                <a16:creationId xmlns:a16="http://schemas.microsoft.com/office/drawing/2014/main" id="{A59FC734-1F4D-4DFE-9DDC-26D5EC00FCCD}"/>
              </a:ext>
            </a:extLst>
          </p:cNvPr>
          <p:cNvGrpSpPr/>
          <p:nvPr/>
        </p:nvGrpSpPr>
        <p:grpSpPr>
          <a:xfrm>
            <a:off x="4680368" y="3615557"/>
            <a:ext cx="3626164" cy="2941078"/>
            <a:chOff x="4680368" y="3615557"/>
            <a:chExt cx="3626164" cy="2941078"/>
          </a:xfrm>
        </p:grpSpPr>
        <p:pic>
          <p:nvPicPr>
            <p:cNvPr id="21" name="Image 20">
              <a:extLst>
                <a:ext uri="{FF2B5EF4-FFF2-40B4-BE49-F238E27FC236}">
                  <a16:creationId xmlns:a16="http://schemas.microsoft.com/office/drawing/2014/main" id="{45AA2760-9089-4B18-883A-0F48B6D36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368" y="3615557"/>
              <a:ext cx="3626164" cy="2297316"/>
            </a:xfrm>
            <a:prstGeom prst="rect">
              <a:avLst/>
            </a:prstGeom>
          </p:spPr>
        </p:pic>
        <p:sp>
          <p:nvSpPr>
            <p:cNvPr id="28" name="ZoneTexte 27">
              <a:extLst>
                <a:ext uri="{FF2B5EF4-FFF2-40B4-BE49-F238E27FC236}">
                  <a16:creationId xmlns:a16="http://schemas.microsoft.com/office/drawing/2014/main" id="{E4B817D2-B3BC-4A94-8342-10B452CD52AC}"/>
                </a:ext>
              </a:extLst>
            </p:cNvPr>
            <p:cNvSpPr txBox="1"/>
            <p:nvPr/>
          </p:nvSpPr>
          <p:spPr>
            <a:xfrm>
              <a:off x="4943900" y="6187303"/>
              <a:ext cx="3362632" cy="369332"/>
            </a:xfrm>
            <a:prstGeom prst="rect">
              <a:avLst/>
            </a:prstGeom>
            <a:noFill/>
          </p:spPr>
          <p:txBody>
            <a:bodyPr wrap="square" rtlCol="0">
              <a:spAutoFit/>
            </a:bodyPr>
            <a:lstStyle/>
            <a:p>
              <a:r>
                <a:rPr lang="en-US" dirty="0"/>
                <a:t>Configuration du serveur Proxy</a:t>
              </a:r>
              <a:endParaRPr lang="fr-FR" dirty="0"/>
            </a:p>
          </p:txBody>
        </p:sp>
      </p:grpSp>
      <p:grpSp>
        <p:nvGrpSpPr>
          <p:cNvPr id="35" name="Groupe 34">
            <a:extLst>
              <a:ext uri="{FF2B5EF4-FFF2-40B4-BE49-F238E27FC236}">
                <a16:creationId xmlns:a16="http://schemas.microsoft.com/office/drawing/2014/main" id="{6808706F-C374-4134-90BC-E4A81C5A795F}"/>
              </a:ext>
            </a:extLst>
          </p:cNvPr>
          <p:cNvGrpSpPr/>
          <p:nvPr/>
        </p:nvGrpSpPr>
        <p:grpSpPr>
          <a:xfrm>
            <a:off x="8998060" y="3655384"/>
            <a:ext cx="2815522" cy="2874191"/>
            <a:chOff x="8998060" y="3655384"/>
            <a:chExt cx="2815522" cy="2874191"/>
          </a:xfrm>
        </p:grpSpPr>
        <p:pic>
          <p:nvPicPr>
            <p:cNvPr id="15" name="Image 14">
              <a:extLst>
                <a:ext uri="{FF2B5EF4-FFF2-40B4-BE49-F238E27FC236}">
                  <a16:creationId xmlns:a16="http://schemas.microsoft.com/office/drawing/2014/main" id="{2E92A860-DC8F-46E3-8D77-4D48574137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8060" y="3655384"/>
              <a:ext cx="2815522" cy="2141670"/>
            </a:xfrm>
            <a:prstGeom prst="rect">
              <a:avLst/>
            </a:prstGeom>
          </p:spPr>
        </p:pic>
        <p:sp>
          <p:nvSpPr>
            <p:cNvPr id="29" name="ZoneTexte 28">
              <a:extLst>
                <a:ext uri="{FF2B5EF4-FFF2-40B4-BE49-F238E27FC236}">
                  <a16:creationId xmlns:a16="http://schemas.microsoft.com/office/drawing/2014/main" id="{144A2008-9BB8-4311-943E-91465A23D1F0}"/>
                </a:ext>
              </a:extLst>
            </p:cNvPr>
            <p:cNvSpPr txBox="1"/>
            <p:nvPr/>
          </p:nvSpPr>
          <p:spPr>
            <a:xfrm>
              <a:off x="10187316" y="6160243"/>
              <a:ext cx="775205" cy="369332"/>
            </a:xfrm>
            <a:prstGeom prst="rect">
              <a:avLst/>
            </a:prstGeom>
            <a:noFill/>
          </p:spPr>
          <p:txBody>
            <a:bodyPr wrap="square" rtlCol="0">
              <a:spAutoFit/>
            </a:bodyPr>
            <a:lstStyle/>
            <a:p>
              <a:r>
                <a:rPr lang="en-US" dirty="0"/>
                <a:t>VPN</a:t>
              </a:r>
              <a:endParaRPr lang="fr-FR" dirty="0"/>
            </a:p>
          </p:txBody>
        </p:sp>
      </p:grpSp>
    </p:spTree>
    <p:extLst>
      <p:ext uri="{BB962C8B-B14F-4D97-AF65-F5344CB8AC3E}">
        <p14:creationId xmlns:p14="http://schemas.microsoft.com/office/powerpoint/2010/main" val="34280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down)">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0" name="Image 9">
            <a:extLst>
              <a:ext uri="{FF2B5EF4-FFF2-40B4-BE49-F238E27FC236}">
                <a16:creationId xmlns:a16="http://schemas.microsoft.com/office/drawing/2014/main" id="{18648849-C5AF-4C7C-BCC9-DCCEE03DCD0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689984" y="988532"/>
            <a:ext cx="6263516" cy="5219597"/>
          </a:xfrm>
          <a:prstGeom prst="rect">
            <a:avLst/>
          </a:prstGeom>
        </p:spPr>
      </p:pic>
      <p:grpSp>
        <p:nvGrpSpPr>
          <p:cNvPr id="11" name="Groupe 10">
            <a:extLst>
              <a:ext uri="{FF2B5EF4-FFF2-40B4-BE49-F238E27FC236}">
                <a16:creationId xmlns:a16="http://schemas.microsoft.com/office/drawing/2014/main" id="{6AC14FC6-3AC4-4A1F-8BEC-21514E93B80B}"/>
              </a:ext>
            </a:extLst>
          </p:cNvPr>
          <p:cNvGrpSpPr/>
          <p:nvPr/>
        </p:nvGrpSpPr>
        <p:grpSpPr>
          <a:xfrm>
            <a:off x="3075479" y="2643343"/>
            <a:ext cx="7890479" cy="966685"/>
            <a:chOff x="922854" y="3067056"/>
            <a:chExt cx="5163907" cy="558801"/>
          </a:xfrm>
        </p:grpSpPr>
        <p:sp>
          <p:nvSpPr>
            <p:cNvPr id="12" name="Flèche : chevron 11">
              <a:extLst>
                <a:ext uri="{FF2B5EF4-FFF2-40B4-BE49-F238E27FC236}">
                  <a16:creationId xmlns:a16="http://schemas.microsoft.com/office/drawing/2014/main" id="{B8B5698E-2C1A-4437-9C2F-FC7F9D0F3CF7}"/>
                </a:ext>
              </a:extLst>
            </p:cNvPr>
            <p:cNvSpPr/>
            <p:nvPr/>
          </p:nvSpPr>
          <p:spPr>
            <a:xfrm>
              <a:off x="922854" y="3067056"/>
              <a:ext cx="4711706"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 name="ZoneTexte 12">
              <a:extLst>
                <a:ext uri="{FF2B5EF4-FFF2-40B4-BE49-F238E27FC236}">
                  <a16:creationId xmlns:a16="http://schemas.microsoft.com/office/drawing/2014/main" id="{6F8325D0-05C1-402A-A231-FF0EC06EF6EE}"/>
                </a:ext>
              </a:extLst>
            </p:cNvPr>
            <p:cNvSpPr txBox="1"/>
            <p:nvPr/>
          </p:nvSpPr>
          <p:spPr>
            <a:xfrm>
              <a:off x="1722194" y="3163075"/>
              <a:ext cx="4364567" cy="306286"/>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Avantages d’utilisation de pfsense</a:t>
              </a:r>
              <a:endParaRPr lang="fr-FR" sz="2400" b="1" dirty="0">
                <a:solidFill>
                  <a:schemeClr val="bg1"/>
                </a:solidFill>
                <a:latin typeface="Arial" panose="020B0604020202020204" pitchFamily="34" charset="0"/>
                <a:cs typeface="Arial" panose="020B0604020202020204" pitchFamily="34" charset="0"/>
              </a:endParaRPr>
            </a:p>
          </p:txBody>
        </p:sp>
      </p:grpSp>
      <p:grpSp>
        <p:nvGrpSpPr>
          <p:cNvPr id="14" name="Groupe 13">
            <a:extLst>
              <a:ext uri="{FF2B5EF4-FFF2-40B4-BE49-F238E27FC236}">
                <a16:creationId xmlns:a16="http://schemas.microsoft.com/office/drawing/2014/main" id="{17A14CD1-34A3-475A-AECE-0CF0938F9F8F}"/>
              </a:ext>
            </a:extLst>
          </p:cNvPr>
          <p:cNvGrpSpPr/>
          <p:nvPr/>
        </p:nvGrpSpPr>
        <p:grpSpPr>
          <a:xfrm>
            <a:off x="1410138" y="2643343"/>
            <a:ext cx="1475890" cy="1029740"/>
            <a:chOff x="-8475" y="2015066"/>
            <a:chExt cx="931333" cy="558800"/>
          </a:xfrm>
        </p:grpSpPr>
        <p:sp>
          <p:nvSpPr>
            <p:cNvPr id="15" name="Flèche : pentagone 14">
              <a:extLst>
                <a:ext uri="{FF2B5EF4-FFF2-40B4-BE49-F238E27FC236}">
                  <a16:creationId xmlns:a16="http://schemas.microsoft.com/office/drawing/2014/main" id="{92446735-62CF-43A7-B62B-7E5C97C45295}"/>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D012CE9C-C88A-4B18-98A4-0ED92D339C19}"/>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83E1BD48-8542-4ED7-A0F1-BDEEDEE6137C}"/>
                </a:ext>
              </a:extLst>
            </p:cNvPr>
            <p:cNvSpPr txBox="1"/>
            <p:nvPr/>
          </p:nvSpPr>
          <p:spPr>
            <a:xfrm>
              <a:off x="208453" y="2162566"/>
              <a:ext cx="191770" cy="283931"/>
            </a:xfrm>
            <a:prstGeom prst="rect">
              <a:avLst/>
            </a:prstGeom>
            <a:noFill/>
          </p:spPr>
          <p:txBody>
            <a:bodyPr wrap="square" rtlCol="0">
              <a:spAutoFit/>
            </a:bodyPr>
            <a:lstStyle/>
            <a:p>
              <a:r>
                <a:rPr lang="en-US" sz="2800" dirty="0"/>
                <a:t>3</a:t>
              </a:r>
              <a:endParaRPr lang="fr-FR" sz="2800" dirty="0"/>
            </a:p>
          </p:txBody>
        </p:sp>
      </p:grpSp>
    </p:spTree>
    <p:extLst>
      <p:ext uri="{BB962C8B-B14F-4D97-AF65-F5344CB8AC3E}">
        <p14:creationId xmlns:p14="http://schemas.microsoft.com/office/powerpoint/2010/main" val="28503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44C3C02-6369-4891-8D9E-DB4EFE9AE23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97" y="-8466"/>
            <a:ext cx="12191999" cy="6858000"/>
          </a:xfrm>
          <a:prstGeom prst="rect">
            <a:avLst/>
          </a:prstGeom>
        </p:spPr>
      </p:pic>
      <p:grpSp>
        <p:nvGrpSpPr>
          <p:cNvPr id="4" name="Group 11">
            <a:extLst>
              <a:ext uri="{FF2B5EF4-FFF2-40B4-BE49-F238E27FC236}">
                <a16:creationId xmlns:a16="http://schemas.microsoft.com/office/drawing/2014/main" id="{7E029825-33C7-445E-8F7B-016E37BDDC1F}"/>
              </a:ext>
            </a:extLst>
          </p:cNvPr>
          <p:cNvGrpSpPr/>
          <p:nvPr/>
        </p:nvGrpSpPr>
        <p:grpSpPr>
          <a:xfrm rot="5400000">
            <a:off x="59269" y="-67732"/>
            <a:ext cx="3259669" cy="3378200"/>
            <a:chOff x="-1" y="134558"/>
            <a:chExt cx="2370667" cy="2155723"/>
          </a:xfrm>
        </p:grpSpPr>
        <p:sp>
          <p:nvSpPr>
            <p:cNvPr id="5" name="Isosceles Triangle 8">
              <a:extLst>
                <a:ext uri="{FF2B5EF4-FFF2-40B4-BE49-F238E27FC236}">
                  <a16:creationId xmlns:a16="http://schemas.microsoft.com/office/drawing/2014/main" id="{F54F6D50-086B-4583-BCF2-DCA7E746F57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6" name="Isosceles Triangle 9">
              <a:extLst>
                <a:ext uri="{FF2B5EF4-FFF2-40B4-BE49-F238E27FC236}">
                  <a16:creationId xmlns:a16="http://schemas.microsoft.com/office/drawing/2014/main" id="{17F33EB9-D9E1-4565-A08B-3556AAE7C9E7}"/>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7" name="Isosceles Triangle 10">
              <a:extLst>
                <a:ext uri="{FF2B5EF4-FFF2-40B4-BE49-F238E27FC236}">
                  <a16:creationId xmlns:a16="http://schemas.microsoft.com/office/drawing/2014/main" id="{651EA72B-AB38-4B56-9B5F-29B64B110300}"/>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12" name="Group 11">
            <a:extLst>
              <a:ext uri="{FF2B5EF4-FFF2-40B4-BE49-F238E27FC236}">
                <a16:creationId xmlns:a16="http://schemas.microsoft.com/office/drawing/2014/main" id="{26C92630-DDD8-416D-A62C-DB0299DA9424}"/>
              </a:ext>
            </a:extLst>
          </p:cNvPr>
          <p:cNvGrpSpPr/>
          <p:nvPr/>
        </p:nvGrpSpPr>
        <p:grpSpPr>
          <a:xfrm rot="16200000">
            <a:off x="8873067" y="3547531"/>
            <a:ext cx="3259669" cy="3378200"/>
            <a:chOff x="-1" y="134558"/>
            <a:chExt cx="2370667" cy="2155723"/>
          </a:xfrm>
        </p:grpSpPr>
        <p:sp>
          <p:nvSpPr>
            <p:cNvPr id="13" name="Isosceles Triangle 8">
              <a:extLst>
                <a:ext uri="{FF2B5EF4-FFF2-40B4-BE49-F238E27FC236}">
                  <a16:creationId xmlns:a16="http://schemas.microsoft.com/office/drawing/2014/main" id="{D9A8F64B-AF39-4EF8-9ED4-124E0ACFA365}"/>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4" name="Isosceles Triangle 9">
              <a:extLst>
                <a:ext uri="{FF2B5EF4-FFF2-40B4-BE49-F238E27FC236}">
                  <a16:creationId xmlns:a16="http://schemas.microsoft.com/office/drawing/2014/main" id="{94994FB4-FC0D-47ED-B654-C6A8147E0C6E}"/>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15" name="Isosceles Triangle 10">
              <a:extLst>
                <a:ext uri="{FF2B5EF4-FFF2-40B4-BE49-F238E27FC236}">
                  <a16:creationId xmlns:a16="http://schemas.microsoft.com/office/drawing/2014/main" id="{E60E2ACC-A5BB-4CB3-BB54-CC25C5D53E33}"/>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41" name="Groupe 40">
            <a:extLst>
              <a:ext uri="{FF2B5EF4-FFF2-40B4-BE49-F238E27FC236}">
                <a16:creationId xmlns:a16="http://schemas.microsoft.com/office/drawing/2014/main" id="{95730592-6F52-46E3-B47C-DF0D84ABD9AE}"/>
              </a:ext>
            </a:extLst>
          </p:cNvPr>
          <p:cNvGrpSpPr/>
          <p:nvPr/>
        </p:nvGrpSpPr>
        <p:grpSpPr>
          <a:xfrm>
            <a:off x="3382462" y="500965"/>
            <a:ext cx="6498957" cy="1062886"/>
            <a:chOff x="3382462" y="500965"/>
            <a:chExt cx="6498957" cy="1062886"/>
          </a:xfrm>
        </p:grpSpPr>
        <p:grpSp>
          <p:nvGrpSpPr>
            <p:cNvPr id="19" name="Groupe 18">
              <a:extLst>
                <a:ext uri="{FF2B5EF4-FFF2-40B4-BE49-F238E27FC236}">
                  <a16:creationId xmlns:a16="http://schemas.microsoft.com/office/drawing/2014/main" id="{1DA79E3D-86F1-434E-8532-625EB13A45D3}"/>
                </a:ext>
              </a:extLst>
            </p:cNvPr>
            <p:cNvGrpSpPr/>
            <p:nvPr/>
          </p:nvGrpSpPr>
          <p:grpSpPr>
            <a:xfrm>
              <a:off x="3382462" y="500965"/>
              <a:ext cx="855245" cy="855245"/>
              <a:chOff x="3519948" y="540936"/>
              <a:chExt cx="855245" cy="855245"/>
            </a:xfrm>
          </p:grpSpPr>
          <p:sp>
            <p:nvSpPr>
              <p:cNvPr id="16" name="Ellipse 15">
                <a:extLst>
                  <a:ext uri="{FF2B5EF4-FFF2-40B4-BE49-F238E27FC236}">
                    <a16:creationId xmlns:a16="http://schemas.microsoft.com/office/drawing/2014/main" id="{4B07B2DF-584E-4CB3-A6F7-C6FA0C8B06C8}"/>
                  </a:ext>
                </a:extLst>
              </p:cNvPr>
              <p:cNvSpPr/>
              <p:nvPr/>
            </p:nvSpPr>
            <p:spPr>
              <a:xfrm>
                <a:off x="3519948" y="540936"/>
                <a:ext cx="855245" cy="85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Ellipse 16">
                <a:extLst>
                  <a:ext uri="{FF2B5EF4-FFF2-40B4-BE49-F238E27FC236}">
                    <a16:creationId xmlns:a16="http://schemas.microsoft.com/office/drawing/2014/main" id="{3DB4807C-3BC3-49ED-B283-6055E18C8C89}"/>
                  </a:ext>
                </a:extLst>
              </p:cNvPr>
              <p:cNvSpPr/>
              <p:nvPr/>
            </p:nvSpPr>
            <p:spPr>
              <a:xfrm>
                <a:off x="3716512" y="732666"/>
                <a:ext cx="462116" cy="476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7900213A-D771-46D6-89CF-AB30EABA07F2}"/>
                  </a:ext>
                </a:extLst>
              </p:cNvPr>
              <p:cNvSpPr txBox="1"/>
              <p:nvPr/>
            </p:nvSpPr>
            <p:spPr>
              <a:xfrm>
                <a:off x="3805002" y="794998"/>
                <a:ext cx="285135" cy="369332"/>
              </a:xfrm>
              <a:prstGeom prst="rect">
                <a:avLst/>
              </a:prstGeom>
              <a:noFill/>
            </p:spPr>
            <p:txBody>
              <a:bodyPr wrap="square" rtlCol="0">
                <a:spAutoFit/>
              </a:bodyPr>
              <a:lstStyle/>
              <a:p>
                <a:r>
                  <a:rPr lang="en-US" dirty="0"/>
                  <a:t>1</a:t>
                </a:r>
                <a:endParaRPr lang="fr-FR" dirty="0"/>
              </a:p>
            </p:txBody>
          </p:sp>
        </p:grpSp>
        <p:sp>
          <p:nvSpPr>
            <p:cNvPr id="36" name="ZoneTexte 35">
              <a:extLst>
                <a:ext uri="{FF2B5EF4-FFF2-40B4-BE49-F238E27FC236}">
                  <a16:creationId xmlns:a16="http://schemas.microsoft.com/office/drawing/2014/main" id="{CD01884E-E820-4E02-8EFF-23F09775D483}"/>
                </a:ext>
              </a:extLst>
            </p:cNvPr>
            <p:cNvSpPr txBox="1"/>
            <p:nvPr/>
          </p:nvSpPr>
          <p:spPr>
            <a:xfrm>
              <a:off x="4650659" y="640521"/>
              <a:ext cx="523076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Opensource et gratuit</a:t>
              </a:r>
              <a:r>
                <a:rPr lang="en-US" dirty="0"/>
                <a:t>: Son code est accessible offrant ainsi une alternative rentable aux pare-feu comerciaux couteux </a:t>
              </a:r>
              <a:endParaRPr lang="fr-FR" dirty="0"/>
            </a:p>
          </p:txBody>
        </p:sp>
      </p:grpSp>
      <p:grpSp>
        <p:nvGrpSpPr>
          <p:cNvPr id="42" name="Groupe 41">
            <a:extLst>
              <a:ext uri="{FF2B5EF4-FFF2-40B4-BE49-F238E27FC236}">
                <a16:creationId xmlns:a16="http://schemas.microsoft.com/office/drawing/2014/main" id="{C7924183-AFA8-416F-86E7-77E41C385CFB}"/>
              </a:ext>
            </a:extLst>
          </p:cNvPr>
          <p:cNvGrpSpPr/>
          <p:nvPr/>
        </p:nvGrpSpPr>
        <p:grpSpPr>
          <a:xfrm>
            <a:off x="3525028" y="1809820"/>
            <a:ext cx="6586058" cy="983280"/>
            <a:chOff x="3364187" y="1867498"/>
            <a:chExt cx="6586058" cy="983280"/>
          </a:xfrm>
        </p:grpSpPr>
        <p:grpSp>
          <p:nvGrpSpPr>
            <p:cNvPr id="24" name="Groupe 23">
              <a:extLst>
                <a:ext uri="{FF2B5EF4-FFF2-40B4-BE49-F238E27FC236}">
                  <a16:creationId xmlns:a16="http://schemas.microsoft.com/office/drawing/2014/main" id="{5066E2D7-6037-4100-88E7-3C70CC79FC7F}"/>
                </a:ext>
              </a:extLst>
            </p:cNvPr>
            <p:cNvGrpSpPr/>
            <p:nvPr/>
          </p:nvGrpSpPr>
          <p:grpSpPr>
            <a:xfrm>
              <a:off x="3364187" y="1867498"/>
              <a:ext cx="855245" cy="855245"/>
              <a:chOff x="3519948" y="540936"/>
              <a:chExt cx="855245" cy="855245"/>
            </a:xfrm>
          </p:grpSpPr>
          <p:sp>
            <p:nvSpPr>
              <p:cNvPr id="25" name="Ellipse 24">
                <a:extLst>
                  <a:ext uri="{FF2B5EF4-FFF2-40B4-BE49-F238E27FC236}">
                    <a16:creationId xmlns:a16="http://schemas.microsoft.com/office/drawing/2014/main" id="{6C084579-1889-45B5-B0B7-39DEA9AD830E}"/>
                  </a:ext>
                </a:extLst>
              </p:cNvPr>
              <p:cNvSpPr/>
              <p:nvPr/>
            </p:nvSpPr>
            <p:spPr>
              <a:xfrm>
                <a:off x="3519948" y="540936"/>
                <a:ext cx="855245" cy="85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Ellipse 25">
                <a:extLst>
                  <a:ext uri="{FF2B5EF4-FFF2-40B4-BE49-F238E27FC236}">
                    <a16:creationId xmlns:a16="http://schemas.microsoft.com/office/drawing/2014/main" id="{0DD0EA74-6159-4AD9-BB1E-9E981B5C28D4}"/>
                  </a:ext>
                </a:extLst>
              </p:cNvPr>
              <p:cNvSpPr/>
              <p:nvPr/>
            </p:nvSpPr>
            <p:spPr>
              <a:xfrm>
                <a:off x="3716512" y="732666"/>
                <a:ext cx="462116" cy="476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ZoneTexte 26">
                <a:extLst>
                  <a:ext uri="{FF2B5EF4-FFF2-40B4-BE49-F238E27FC236}">
                    <a16:creationId xmlns:a16="http://schemas.microsoft.com/office/drawing/2014/main" id="{DC0AB4CA-7E69-4B15-AD2B-226C6BD963A6}"/>
                  </a:ext>
                </a:extLst>
              </p:cNvPr>
              <p:cNvSpPr txBox="1"/>
              <p:nvPr/>
            </p:nvSpPr>
            <p:spPr>
              <a:xfrm>
                <a:off x="3805002" y="794998"/>
                <a:ext cx="285135" cy="369332"/>
              </a:xfrm>
              <a:prstGeom prst="rect">
                <a:avLst/>
              </a:prstGeom>
              <a:noFill/>
            </p:spPr>
            <p:txBody>
              <a:bodyPr wrap="square" rtlCol="0">
                <a:spAutoFit/>
              </a:bodyPr>
              <a:lstStyle/>
              <a:p>
                <a:r>
                  <a:rPr lang="en-US" dirty="0"/>
                  <a:t>2</a:t>
                </a:r>
                <a:endParaRPr lang="fr-FR" dirty="0"/>
              </a:p>
            </p:txBody>
          </p:sp>
        </p:grpSp>
        <p:sp>
          <p:nvSpPr>
            <p:cNvPr id="37" name="ZoneTexte 36">
              <a:extLst>
                <a:ext uri="{FF2B5EF4-FFF2-40B4-BE49-F238E27FC236}">
                  <a16:creationId xmlns:a16="http://schemas.microsoft.com/office/drawing/2014/main" id="{77B84E6D-FF38-4B25-BAE6-E90CD6519825}"/>
                </a:ext>
              </a:extLst>
            </p:cNvPr>
            <p:cNvSpPr txBox="1"/>
            <p:nvPr/>
          </p:nvSpPr>
          <p:spPr>
            <a:xfrm>
              <a:off x="4650659" y="1927448"/>
              <a:ext cx="5299586"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Facilit</a:t>
              </a:r>
              <a:r>
                <a:rPr lang="fr-FR" b="1" dirty="0">
                  <a:latin typeface="Arial" panose="020B0604020202020204" pitchFamily="34" charset="0"/>
                  <a:cs typeface="Arial" panose="020B0604020202020204" pitchFamily="34" charset="0"/>
                </a:rPr>
                <a:t>é de configur</a:t>
              </a:r>
              <a:r>
                <a:rPr lang="en-US" b="1" dirty="0">
                  <a:latin typeface="Arial" panose="020B0604020202020204" pitchFamily="34" charset="0"/>
                  <a:cs typeface="Arial" panose="020B0604020202020204" pitchFamily="34" charset="0"/>
                </a:rPr>
                <a:t>ation et d’utilisation</a:t>
              </a:r>
              <a:r>
                <a:rPr lang="en-US" dirty="0"/>
                <a:t>: Pfsense propose une interface Web intuitive  qui simplifie la gestion du reseau</a:t>
              </a:r>
              <a:endParaRPr lang="fr-FR" dirty="0"/>
            </a:p>
          </p:txBody>
        </p:sp>
      </p:grpSp>
      <p:grpSp>
        <p:nvGrpSpPr>
          <p:cNvPr id="43" name="Groupe 42">
            <a:extLst>
              <a:ext uri="{FF2B5EF4-FFF2-40B4-BE49-F238E27FC236}">
                <a16:creationId xmlns:a16="http://schemas.microsoft.com/office/drawing/2014/main" id="{9F0A5A18-F888-4961-9D90-9C1CDFBDE2E6}"/>
              </a:ext>
            </a:extLst>
          </p:cNvPr>
          <p:cNvGrpSpPr/>
          <p:nvPr/>
        </p:nvGrpSpPr>
        <p:grpSpPr>
          <a:xfrm>
            <a:off x="3453621" y="3011209"/>
            <a:ext cx="6333532" cy="969077"/>
            <a:chOff x="3525028" y="2914873"/>
            <a:chExt cx="6333532" cy="969077"/>
          </a:xfrm>
        </p:grpSpPr>
        <p:grpSp>
          <p:nvGrpSpPr>
            <p:cNvPr id="28" name="Groupe 27">
              <a:extLst>
                <a:ext uri="{FF2B5EF4-FFF2-40B4-BE49-F238E27FC236}">
                  <a16:creationId xmlns:a16="http://schemas.microsoft.com/office/drawing/2014/main" id="{47E431F9-2988-47B8-AF13-3937A01BF3F3}"/>
                </a:ext>
              </a:extLst>
            </p:cNvPr>
            <p:cNvGrpSpPr/>
            <p:nvPr/>
          </p:nvGrpSpPr>
          <p:grpSpPr>
            <a:xfrm>
              <a:off x="3525028" y="3028705"/>
              <a:ext cx="855245" cy="855245"/>
              <a:chOff x="3519948" y="540936"/>
              <a:chExt cx="855245" cy="855245"/>
            </a:xfrm>
          </p:grpSpPr>
          <p:sp>
            <p:nvSpPr>
              <p:cNvPr id="29" name="Ellipse 28">
                <a:extLst>
                  <a:ext uri="{FF2B5EF4-FFF2-40B4-BE49-F238E27FC236}">
                    <a16:creationId xmlns:a16="http://schemas.microsoft.com/office/drawing/2014/main" id="{95904CDF-034E-4350-8B16-E36F7A65FEA0}"/>
                  </a:ext>
                </a:extLst>
              </p:cNvPr>
              <p:cNvSpPr/>
              <p:nvPr/>
            </p:nvSpPr>
            <p:spPr>
              <a:xfrm>
                <a:off x="3519948" y="540936"/>
                <a:ext cx="855245" cy="85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Ellipse 29">
                <a:extLst>
                  <a:ext uri="{FF2B5EF4-FFF2-40B4-BE49-F238E27FC236}">
                    <a16:creationId xmlns:a16="http://schemas.microsoft.com/office/drawing/2014/main" id="{F31921B4-3735-4BA5-8762-8F718017C61E}"/>
                  </a:ext>
                </a:extLst>
              </p:cNvPr>
              <p:cNvSpPr/>
              <p:nvPr/>
            </p:nvSpPr>
            <p:spPr>
              <a:xfrm>
                <a:off x="3716512" y="732666"/>
                <a:ext cx="462116" cy="476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6C059469-E23B-4CD0-97B8-D76E6FD82A87}"/>
                  </a:ext>
                </a:extLst>
              </p:cNvPr>
              <p:cNvSpPr txBox="1"/>
              <p:nvPr/>
            </p:nvSpPr>
            <p:spPr>
              <a:xfrm>
                <a:off x="3805002" y="794998"/>
                <a:ext cx="285135" cy="369332"/>
              </a:xfrm>
              <a:prstGeom prst="rect">
                <a:avLst/>
              </a:prstGeom>
              <a:noFill/>
            </p:spPr>
            <p:txBody>
              <a:bodyPr wrap="square" rtlCol="0">
                <a:spAutoFit/>
              </a:bodyPr>
              <a:lstStyle/>
              <a:p>
                <a:r>
                  <a:rPr lang="en-US" dirty="0"/>
                  <a:t>3</a:t>
                </a:r>
                <a:endParaRPr lang="fr-FR" dirty="0"/>
              </a:p>
            </p:txBody>
          </p:sp>
        </p:grpSp>
        <p:sp>
          <p:nvSpPr>
            <p:cNvPr id="38" name="ZoneTexte 37">
              <a:extLst>
                <a:ext uri="{FF2B5EF4-FFF2-40B4-BE49-F238E27FC236}">
                  <a16:creationId xmlns:a16="http://schemas.microsoft.com/office/drawing/2014/main" id="{937D1BF1-AF7D-4BA4-9F13-C02275E81734}"/>
                </a:ext>
              </a:extLst>
            </p:cNvPr>
            <p:cNvSpPr txBox="1"/>
            <p:nvPr/>
          </p:nvSpPr>
          <p:spPr>
            <a:xfrm>
              <a:off x="4755616" y="2914873"/>
              <a:ext cx="5102944"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Securite avancee </a:t>
              </a:r>
              <a:r>
                <a:rPr lang="en-US" dirty="0"/>
                <a:t>: Avec les fonctionnalit</a:t>
              </a:r>
              <a:r>
                <a:rPr lang="fr-FR" dirty="0"/>
                <a:t>é co</a:t>
              </a:r>
              <a:r>
                <a:rPr lang="en-US" dirty="0"/>
                <a:t>mme la detection d’intrusion  avec les IDS/IPS tel que le Snort , SURICATA</a:t>
              </a:r>
              <a:endParaRPr lang="fr-FR" dirty="0"/>
            </a:p>
          </p:txBody>
        </p:sp>
      </p:grpSp>
      <p:grpSp>
        <p:nvGrpSpPr>
          <p:cNvPr id="44" name="Groupe 43">
            <a:extLst>
              <a:ext uri="{FF2B5EF4-FFF2-40B4-BE49-F238E27FC236}">
                <a16:creationId xmlns:a16="http://schemas.microsoft.com/office/drawing/2014/main" id="{80EF29BA-4A65-4654-BCA8-1A2754E84C92}"/>
              </a:ext>
            </a:extLst>
          </p:cNvPr>
          <p:cNvGrpSpPr/>
          <p:nvPr/>
        </p:nvGrpSpPr>
        <p:grpSpPr>
          <a:xfrm>
            <a:off x="3439733" y="4310930"/>
            <a:ext cx="6333532" cy="923330"/>
            <a:chOff x="3439733" y="4310930"/>
            <a:chExt cx="6333532" cy="923330"/>
          </a:xfrm>
        </p:grpSpPr>
        <p:grpSp>
          <p:nvGrpSpPr>
            <p:cNvPr id="32" name="Groupe 31">
              <a:extLst>
                <a:ext uri="{FF2B5EF4-FFF2-40B4-BE49-F238E27FC236}">
                  <a16:creationId xmlns:a16="http://schemas.microsoft.com/office/drawing/2014/main" id="{8E1E2533-2BF1-4A20-BC4C-AA90836358F8}"/>
                </a:ext>
              </a:extLst>
            </p:cNvPr>
            <p:cNvGrpSpPr/>
            <p:nvPr/>
          </p:nvGrpSpPr>
          <p:grpSpPr>
            <a:xfrm>
              <a:off x="3439733" y="4310930"/>
              <a:ext cx="855245" cy="855245"/>
              <a:chOff x="3519948" y="540936"/>
              <a:chExt cx="855245" cy="855245"/>
            </a:xfrm>
          </p:grpSpPr>
          <p:sp>
            <p:nvSpPr>
              <p:cNvPr id="33" name="Ellipse 32">
                <a:extLst>
                  <a:ext uri="{FF2B5EF4-FFF2-40B4-BE49-F238E27FC236}">
                    <a16:creationId xmlns:a16="http://schemas.microsoft.com/office/drawing/2014/main" id="{F75FC15C-36C0-4BE5-9030-3FD72DB95CB5}"/>
                  </a:ext>
                </a:extLst>
              </p:cNvPr>
              <p:cNvSpPr/>
              <p:nvPr/>
            </p:nvSpPr>
            <p:spPr>
              <a:xfrm>
                <a:off x="3519948" y="540936"/>
                <a:ext cx="855245" cy="85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Ellipse 33">
                <a:extLst>
                  <a:ext uri="{FF2B5EF4-FFF2-40B4-BE49-F238E27FC236}">
                    <a16:creationId xmlns:a16="http://schemas.microsoft.com/office/drawing/2014/main" id="{A752FA5B-CCB7-41ED-AC43-00CEF7E31EB0}"/>
                  </a:ext>
                </a:extLst>
              </p:cNvPr>
              <p:cNvSpPr/>
              <p:nvPr/>
            </p:nvSpPr>
            <p:spPr>
              <a:xfrm>
                <a:off x="3716512" y="732666"/>
                <a:ext cx="462116" cy="476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ZoneTexte 34">
                <a:extLst>
                  <a:ext uri="{FF2B5EF4-FFF2-40B4-BE49-F238E27FC236}">
                    <a16:creationId xmlns:a16="http://schemas.microsoft.com/office/drawing/2014/main" id="{253A6588-82E1-40C6-94D9-4AF963B4895E}"/>
                  </a:ext>
                </a:extLst>
              </p:cNvPr>
              <p:cNvSpPr txBox="1"/>
              <p:nvPr/>
            </p:nvSpPr>
            <p:spPr>
              <a:xfrm>
                <a:off x="3805002" y="794998"/>
                <a:ext cx="285135" cy="369332"/>
              </a:xfrm>
              <a:prstGeom prst="rect">
                <a:avLst/>
              </a:prstGeom>
              <a:noFill/>
            </p:spPr>
            <p:txBody>
              <a:bodyPr wrap="square" rtlCol="0">
                <a:spAutoFit/>
              </a:bodyPr>
              <a:lstStyle/>
              <a:p>
                <a:r>
                  <a:rPr lang="en-US" dirty="0"/>
                  <a:t>4</a:t>
                </a:r>
                <a:endParaRPr lang="fr-FR" dirty="0"/>
              </a:p>
            </p:txBody>
          </p:sp>
        </p:grpSp>
        <p:sp>
          <p:nvSpPr>
            <p:cNvPr id="39" name="ZoneTexte 38">
              <a:extLst>
                <a:ext uri="{FF2B5EF4-FFF2-40B4-BE49-F238E27FC236}">
                  <a16:creationId xmlns:a16="http://schemas.microsoft.com/office/drawing/2014/main" id="{16F86622-A16F-4C6D-B466-2D0F8C2A2423}"/>
                </a:ext>
              </a:extLst>
            </p:cNvPr>
            <p:cNvSpPr txBox="1"/>
            <p:nvPr/>
          </p:nvSpPr>
          <p:spPr>
            <a:xfrm>
              <a:off x="4699815" y="4310930"/>
              <a:ext cx="5073450" cy="923330"/>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Support VPN ete</a:t>
              </a:r>
              <a:r>
                <a:rPr lang="en-US" b="1" dirty="0">
                  <a:latin typeface="Arial" panose="020B0604020202020204" pitchFamily="34" charset="0"/>
                  <a:cs typeface="Arial" panose="020B0604020202020204" pitchFamily="34" charset="0"/>
                </a:rPr>
                <a:t>ndu</a:t>
              </a:r>
              <a:r>
                <a:rPr lang="en-US" dirty="0"/>
                <a:t>: Pfsense integre plusieurs types de VPN pour securiser les connexions a distances .</a:t>
              </a:r>
              <a:endParaRPr lang="fr-FR" dirty="0"/>
            </a:p>
          </p:txBody>
        </p:sp>
      </p:grpSp>
      <p:grpSp>
        <p:nvGrpSpPr>
          <p:cNvPr id="45" name="Groupe 44">
            <a:extLst>
              <a:ext uri="{FF2B5EF4-FFF2-40B4-BE49-F238E27FC236}">
                <a16:creationId xmlns:a16="http://schemas.microsoft.com/office/drawing/2014/main" id="{5AE3D6FB-A7A1-45C8-89FD-68F7CD0BE723}"/>
              </a:ext>
            </a:extLst>
          </p:cNvPr>
          <p:cNvGrpSpPr/>
          <p:nvPr/>
        </p:nvGrpSpPr>
        <p:grpSpPr>
          <a:xfrm>
            <a:off x="3453621" y="5564635"/>
            <a:ext cx="6180382" cy="855245"/>
            <a:chOff x="3453621" y="5564635"/>
            <a:chExt cx="6180382" cy="855245"/>
          </a:xfrm>
        </p:grpSpPr>
        <p:grpSp>
          <p:nvGrpSpPr>
            <p:cNvPr id="20" name="Groupe 19">
              <a:extLst>
                <a:ext uri="{FF2B5EF4-FFF2-40B4-BE49-F238E27FC236}">
                  <a16:creationId xmlns:a16="http://schemas.microsoft.com/office/drawing/2014/main" id="{39395890-56C0-4D10-8A52-25148B557676}"/>
                </a:ext>
              </a:extLst>
            </p:cNvPr>
            <p:cNvGrpSpPr/>
            <p:nvPr/>
          </p:nvGrpSpPr>
          <p:grpSpPr>
            <a:xfrm>
              <a:off x="3453621" y="5564635"/>
              <a:ext cx="855245" cy="855245"/>
              <a:chOff x="3519948" y="540936"/>
              <a:chExt cx="855245" cy="855245"/>
            </a:xfrm>
          </p:grpSpPr>
          <p:sp>
            <p:nvSpPr>
              <p:cNvPr id="21" name="Ellipse 20">
                <a:extLst>
                  <a:ext uri="{FF2B5EF4-FFF2-40B4-BE49-F238E27FC236}">
                    <a16:creationId xmlns:a16="http://schemas.microsoft.com/office/drawing/2014/main" id="{E1D1D954-8D93-4A0B-A4D3-6824AF49F947}"/>
                  </a:ext>
                </a:extLst>
              </p:cNvPr>
              <p:cNvSpPr/>
              <p:nvPr/>
            </p:nvSpPr>
            <p:spPr>
              <a:xfrm>
                <a:off x="3519948" y="540936"/>
                <a:ext cx="855245" cy="855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llipse 21">
                <a:extLst>
                  <a:ext uri="{FF2B5EF4-FFF2-40B4-BE49-F238E27FC236}">
                    <a16:creationId xmlns:a16="http://schemas.microsoft.com/office/drawing/2014/main" id="{7FB90A38-AF6E-49D1-9CF2-D4B03D3C4096}"/>
                  </a:ext>
                </a:extLst>
              </p:cNvPr>
              <p:cNvSpPr/>
              <p:nvPr/>
            </p:nvSpPr>
            <p:spPr>
              <a:xfrm>
                <a:off x="3716512" y="732666"/>
                <a:ext cx="462116" cy="476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D172FED1-FCA8-4168-A1AB-E7C04E9EE4B1}"/>
                  </a:ext>
                </a:extLst>
              </p:cNvPr>
              <p:cNvSpPr txBox="1"/>
              <p:nvPr/>
            </p:nvSpPr>
            <p:spPr>
              <a:xfrm>
                <a:off x="3805002" y="794998"/>
                <a:ext cx="285135" cy="369332"/>
              </a:xfrm>
              <a:prstGeom prst="rect">
                <a:avLst/>
              </a:prstGeom>
              <a:noFill/>
            </p:spPr>
            <p:txBody>
              <a:bodyPr wrap="square" rtlCol="0">
                <a:spAutoFit/>
              </a:bodyPr>
              <a:lstStyle/>
              <a:p>
                <a:r>
                  <a:rPr lang="en-US" dirty="0"/>
                  <a:t>5</a:t>
                </a:r>
                <a:endParaRPr lang="fr-FR" dirty="0"/>
              </a:p>
            </p:txBody>
          </p:sp>
        </p:grpSp>
        <p:sp>
          <p:nvSpPr>
            <p:cNvPr id="40" name="ZoneTexte 39">
              <a:extLst>
                <a:ext uri="{FF2B5EF4-FFF2-40B4-BE49-F238E27FC236}">
                  <a16:creationId xmlns:a16="http://schemas.microsoft.com/office/drawing/2014/main" id="{C3D7093F-9517-4A85-A081-EC7697344A61}"/>
                </a:ext>
              </a:extLst>
            </p:cNvPr>
            <p:cNvSpPr txBox="1"/>
            <p:nvPr/>
          </p:nvSpPr>
          <p:spPr>
            <a:xfrm>
              <a:off x="4839077" y="5635145"/>
              <a:ext cx="4794926"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Evolutivit</a:t>
              </a:r>
              <a:r>
                <a:rPr lang="fr-FR" b="1" dirty="0">
                  <a:latin typeface="Arial" panose="020B0604020202020204" pitchFamily="34" charset="0"/>
                  <a:cs typeface="Arial" panose="020B0604020202020204" pitchFamily="34" charset="0"/>
                </a:rPr>
                <a:t>é</a:t>
              </a:r>
              <a:r>
                <a:rPr lang="en-US" b="1" dirty="0">
                  <a:latin typeface="Arial" panose="020B0604020202020204" pitchFamily="34" charset="0"/>
                  <a:cs typeface="Arial" panose="020B0604020202020204" pitchFamily="34" charset="0"/>
                </a:rPr>
                <a:t>:</a:t>
              </a:r>
              <a:r>
                <a:rPr lang="en-US" dirty="0"/>
                <a:t> Pfsense peut s’adapter aux besoins d’une entreprise en croissance </a:t>
              </a:r>
              <a:endParaRPr lang="fr-FR" dirty="0"/>
            </a:p>
          </p:txBody>
        </p:sp>
      </p:grpSp>
    </p:spTree>
    <p:extLst>
      <p:ext uri="{BB962C8B-B14F-4D97-AF65-F5344CB8AC3E}">
        <p14:creationId xmlns:p14="http://schemas.microsoft.com/office/powerpoint/2010/main" val="3029925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0F153611-4682-4015-8D4A-9AC8DC93FCBF}"/>
              </a:ext>
            </a:extLst>
          </p:cNvPr>
          <p:cNvGrpSpPr/>
          <p:nvPr/>
        </p:nvGrpSpPr>
        <p:grpSpPr>
          <a:xfrm rot="5400000">
            <a:off x="59268" y="-67730"/>
            <a:ext cx="3259669" cy="3378200"/>
            <a:chOff x="-1" y="134558"/>
            <a:chExt cx="2370667" cy="2155723"/>
          </a:xfrm>
        </p:grpSpPr>
        <p:sp>
          <p:nvSpPr>
            <p:cNvPr id="3" name="Isosceles Triangle 8">
              <a:extLst>
                <a:ext uri="{FF2B5EF4-FFF2-40B4-BE49-F238E27FC236}">
                  <a16:creationId xmlns:a16="http://schemas.microsoft.com/office/drawing/2014/main" id="{80389D56-49C2-419A-8309-5F32649798F4}"/>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4" name="Isosceles Triangle 9">
              <a:extLst>
                <a:ext uri="{FF2B5EF4-FFF2-40B4-BE49-F238E27FC236}">
                  <a16:creationId xmlns:a16="http://schemas.microsoft.com/office/drawing/2014/main" id="{0A548E7A-A57C-48F0-B1EE-120D2836C2E1}"/>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5" name="Isosceles Triangle 10">
              <a:extLst>
                <a:ext uri="{FF2B5EF4-FFF2-40B4-BE49-F238E27FC236}">
                  <a16:creationId xmlns:a16="http://schemas.microsoft.com/office/drawing/2014/main" id="{992B3626-739B-48F7-B4F0-4E88A02710CE}"/>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grpSp>
        <p:nvGrpSpPr>
          <p:cNvPr id="6" name="Group 11">
            <a:extLst>
              <a:ext uri="{FF2B5EF4-FFF2-40B4-BE49-F238E27FC236}">
                <a16:creationId xmlns:a16="http://schemas.microsoft.com/office/drawing/2014/main" id="{514E2DD2-6BE8-492E-8ED1-2E35D848B774}"/>
              </a:ext>
            </a:extLst>
          </p:cNvPr>
          <p:cNvGrpSpPr/>
          <p:nvPr/>
        </p:nvGrpSpPr>
        <p:grpSpPr>
          <a:xfrm rot="16200000">
            <a:off x="8873065" y="3539066"/>
            <a:ext cx="3259669" cy="3378200"/>
            <a:chOff x="-1" y="134558"/>
            <a:chExt cx="2370667" cy="2155723"/>
          </a:xfrm>
        </p:grpSpPr>
        <p:sp>
          <p:nvSpPr>
            <p:cNvPr id="7" name="Isosceles Triangle 8">
              <a:extLst>
                <a:ext uri="{FF2B5EF4-FFF2-40B4-BE49-F238E27FC236}">
                  <a16:creationId xmlns:a16="http://schemas.microsoft.com/office/drawing/2014/main" id="{B76C32B1-87EA-4250-B566-78BB196CC959}"/>
                </a:ext>
              </a:extLst>
            </p:cNvPr>
            <p:cNvSpPr/>
            <p:nvPr/>
          </p:nvSpPr>
          <p:spPr>
            <a:xfrm rot="5400000">
              <a:off x="729453" y="649066"/>
              <a:ext cx="1130932" cy="2151495"/>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8" name="Isosceles Triangle 9">
              <a:extLst>
                <a:ext uri="{FF2B5EF4-FFF2-40B4-BE49-F238E27FC236}">
                  <a16:creationId xmlns:a16="http://schemas.microsoft.com/office/drawing/2014/main" id="{87B78096-493F-46CC-AE4E-75B9C44A2253}"/>
                </a:ext>
              </a:extLst>
            </p:cNvPr>
            <p:cNvSpPr/>
            <p:nvPr/>
          </p:nvSpPr>
          <p:spPr>
            <a:xfrm flipH="1">
              <a:off x="0" y="134558"/>
              <a:ext cx="1401779" cy="2155722"/>
            </a:xfrm>
            <a:prstGeom prst="triangle">
              <a:avLst>
                <a:gd name="adj"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sp>
          <p:nvSpPr>
            <p:cNvPr id="9" name="Isosceles Triangle 10">
              <a:extLst>
                <a:ext uri="{FF2B5EF4-FFF2-40B4-BE49-F238E27FC236}">
                  <a16:creationId xmlns:a16="http://schemas.microsoft.com/office/drawing/2014/main" id="{BBB8543A-EC17-4791-B331-DF3E296F070A}"/>
                </a:ext>
              </a:extLst>
            </p:cNvPr>
            <p:cNvSpPr/>
            <p:nvPr/>
          </p:nvSpPr>
          <p:spPr>
            <a:xfrm rot="5400000">
              <a:off x="387326" y="984274"/>
              <a:ext cx="918680" cy="1693333"/>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dirty="0"/>
            </a:p>
          </p:txBody>
        </p:sp>
      </p:grpSp>
      <p:pic>
        <p:nvPicPr>
          <p:cNvPr id="10" name="Image 9">
            <a:extLst>
              <a:ext uri="{FF2B5EF4-FFF2-40B4-BE49-F238E27FC236}">
                <a16:creationId xmlns:a16="http://schemas.microsoft.com/office/drawing/2014/main" id="{47BC2574-E51F-4C83-823B-2058E4E3E0C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689984" y="1005466"/>
            <a:ext cx="6263516" cy="5219597"/>
          </a:xfrm>
          <a:prstGeom prst="rect">
            <a:avLst/>
          </a:prstGeom>
        </p:spPr>
      </p:pic>
      <p:grpSp>
        <p:nvGrpSpPr>
          <p:cNvPr id="11" name="Groupe 10">
            <a:extLst>
              <a:ext uri="{FF2B5EF4-FFF2-40B4-BE49-F238E27FC236}">
                <a16:creationId xmlns:a16="http://schemas.microsoft.com/office/drawing/2014/main" id="{FA211B85-EA61-48FE-A44F-446C6CDEA8EE}"/>
              </a:ext>
            </a:extLst>
          </p:cNvPr>
          <p:cNvGrpSpPr/>
          <p:nvPr/>
        </p:nvGrpSpPr>
        <p:grpSpPr>
          <a:xfrm>
            <a:off x="3413568" y="2892993"/>
            <a:ext cx="6643967" cy="1026040"/>
            <a:chOff x="948267" y="4074586"/>
            <a:chExt cx="5571516" cy="558801"/>
          </a:xfrm>
        </p:grpSpPr>
        <p:sp>
          <p:nvSpPr>
            <p:cNvPr id="12" name="Flèche : chevron 11">
              <a:extLst>
                <a:ext uri="{FF2B5EF4-FFF2-40B4-BE49-F238E27FC236}">
                  <a16:creationId xmlns:a16="http://schemas.microsoft.com/office/drawing/2014/main" id="{F8F4373D-33E0-47E4-B18D-DCA83B5A6DD2}"/>
                </a:ext>
              </a:extLst>
            </p:cNvPr>
            <p:cNvSpPr/>
            <p:nvPr/>
          </p:nvSpPr>
          <p:spPr>
            <a:xfrm>
              <a:off x="948267" y="4074586"/>
              <a:ext cx="5410200" cy="55880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 name="ZoneTexte 12">
              <a:extLst>
                <a:ext uri="{FF2B5EF4-FFF2-40B4-BE49-F238E27FC236}">
                  <a16:creationId xmlns:a16="http://schemas.microsoft.com/office/drawing/2014/main" id="{C2A3AC58-4314-40BD-B60B-9AF13317AA0A}"/>
                </a:ext>
              </a:extLst>
            </p:cNvPr>
            <p:cNvSpPr txBox="1"/>
            <p:nvPr/>
          </p:nvSpPr>
          <p:spPr>
            <a:xfrm>
              <a:off x="1532916" y="4210188"/>
              <a:ext cx="4986867" cy="251432"/>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Presentation de l’interface de Pfsense</a:t>
              </a:r>
              <a:endParaRPr lang="fr-FR" sz="2400" b="1" dirty="0">
                <a:solidFill>
                  <a:schemeClr val="bg1"/>
                </a:solidFill>
                <a:latin typeface="Arial" panose="020B0604020202020204" pitchFamily="34" charset="0"/>
                <a:cs typeface="Arial" panose="020B0604020202020204" pitchFamily="34" charset="0"/>
              </a:endParaRPr>
            </a:p>
          </p:txBody>
        </p:sp>
      </p:grpSp>
      <p:grpSp>
        <p:nvGrpSpPr>
          <p:cNvPr id="14" name="Groupe 13">
            <a:extLst>
              <a:ext uri="{FF2B5EF4-FFF2-40B4-BE49-F238E27FC236}">
                <a16:creationId xmlns:a16="http://schemas.microsoft.com/office/drawing/2014/main" id="{56A5B5DD-2527-4E1A-9E39-C05E09F3F8D2}"/>
              </a:ext>
            </a:extLst>
          </p:cNvPr>
          <p:cNvGrpSpPr/>
          <p:nvPr/>
        </p:nvGrpSpPr>
        <p:grpSpPr>
          <a:xfrm>
            <a:off x="2134465" y="2891143"/>
            <a:ext cx="1475890" cy="1029740"/>
            <a:chOff x="-8475" y="2015066"/>
            <a:chExt cx="931333" cy="558800"/>
          </a:xfrm>
        </p:grpSpPr>
        <p:sp>
          <p:nvSpPr>
            <p:cNvPr id="15" name="Flèche : pentagone 14">
              <a:extLst>
                <a:ext uri="{FF2B5EF4-FFF2-40B4-BE49-F238E27FC236}">
                  <a16:creationId xmlns:a16="http://schemas.microsoft.com/office/drawing/2014/main" id="{ECB0AC29-F83D-41A9-8441-FB30916C831D}"/>
                </a:ext>
              </a:extLst>
            </p:cNvPr>
            <p:cNvSpPr/>
            <p:nvPr/>
          </p:nvSpPr>
          <p:spPr>
            <a:xfrm>
              <a:off x="-8475" y="2015066"/>
              <a:ext cx="931333" cy="558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llipse 15">
              <a:extLst>
                <a:ext uri="{FF2B5EF4-FFF2-40B4-BE49-F238E27FC236}">
                  <a16:creationId xmlns:a16="http://schemas.microsoft.com/office/drawing/2014/main" id="{0DA584F5-2206-431C-8E02-C3F9BB2C8D52}"/>
                </a:ext>
              </a:extLst>
            </p:cNvPr>
            <p:cNvSpPr/>
            <p:nvPr/>
          </p:nvSpPr>
          <p:spPr>
            <a:xfrm>
              <a:off x="88903" y="2056880"/>
              <a:ext cx="495302" cy="4953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42899F7B-233C-4CFA-A8A8-22E482DD27E0}"/>
                </a:ext>
              </a:extLst>
            </p:cNvPr>
            <p:cNvSpPr txBox="1"/>
            <p:nvPr/>
          </p:nvSpPr>
          <p:spPr>
            <a:xfrm>
              <a:off x="208453" y="2162566"/>
              <a:ext cx="191770" cy="283931"/>
            </a:xfrm>
            <a:prstGeom prst="rect">
              <a:avLst/>
            </a:prstGeom>
            <a:noFill/>
          </p:spPr>
          <p:txBody>
            <a:bodyPr wrap="square" rtlCol="0">
              <a:spAutoFit/>
            </a:bodyPr>
            <a:lstStyle/>
            <a:p>
              <a:r>
                <a:rPr lang="en-US" sz="2800" dirty="0"/>
                <a:t>4</a:t>
              </a:r>
              <a:endParaRPr lang="fr-FR" sz="2800" dirty="0"/>
            </a:p>
          </p:txBody>
        </p:sp>
      </p:grpSp>
    </p:spTree>
    <p:extLst>
      <p:ext uri="{BB962C8B-B14F-4D97-AF65-F5344CB8AC3E}">
        <p14:creationId xmlns:p14="http://schemas.microsoft.com/office/powerpoint/2010/main" val="50684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2666</TotalTime>
  <Words>428</Words>
  <Application>Microsoft Office PowerPoint</Application>
  <PresentationFormat>Grand écran</PresentationFormat>
  <Paragraphs>55</Paragraphs>
  <Slides>15</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Arial Black</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GLC</dc:creator>
  <cp:lastModifiedBy>GLC</cp:lastModifiedBy>
  <cp:revision>44</cp:revision>
  <dcterms:created xsi:type="dcterms:W3CDTF">2024-09-07T09:11:50Z</dcterms:created>
  <dcterms:modified xsi:type="dcterms:W3CDTF">2024-09-09T05:38:27Z</dcterms:modified>
</cp:coreProperties>
</file>